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handoutMasterIdLst>
    <p:handoutMasterId r:id="rId131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91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3" r:id="rId44"/>
    <p:sldId id="314" r:id="rId45"/>
    <p:sldId id="317" r:id="rId46"/>
    <p:sldId id="316" r:id="rId47"/>
    <p:sldId id="315" r:id="rId48"/>
    <p:sldId id="318" r:id="rId49"/>
    <p:sldId id="321" r:id="rId50"/>
    <p:sldId id="322" r:id="rId51"/>
    <p:sldId id="382" r:id="rId52"/>
    <p:sldId id="329" r:id="rId53"/>
    <p:sldId id="323" r:id="rId54"/>
    <p:sldId id="326" r:id="rId55"/>
    <p:sldId id="378" r:id="rId56"/>
    <p:sldId id="380" r:id="rId57"/>
    <p:sldId id="384" r:id="rId58"/>
    <p:sldId id="379" r:id="rId59"/>
    <p:sldId id="383" r:id="rId60"/>
    <p:sldId id="389" r:id="rId61"/>
    <p:sldId id="386" r:id="rId62"/>
    <p:sldId id="387" r:id="rId63"/>
    <p:sldId id="390" r:id="rId64"/>
    <p:sldId id="388" r:id="rId65"/>
    <p:sldId id="448" r:id="rId67"/>
    <p:sldId id="381" r:id="rId68"/>
    <p:sldId id="452" r:id="rId69"/>
    <p:sldId id="498" r:id="rId70"/>
    <p:sldId id="508" r:id="rId71"/>
    <p:sldId id="451" r:id="rId72"/>
    <p:sldId id="453" r:id="rId73"/>
    <p:sldId id="368" r:id="rId74"/>
    <p:sldId id="454" r:id="rId75"/>
    <p:sldId id="455" r:id="rId76"/>
    <p:sldId id="456" r:id="rId77"/>
    <p:sldId id="457" r:id="rId78"/>
    <p:sldId id="458" r:id="rId79"/>
    <p:sldId id="459" r:id="rId80"/>
    <p:sldId id="460" r:id="rId81"/>
    <p:sldId id="464" r:id="rId82"/>
    <p:sldId id="510" r:id="rId83"/>
    <p:sldId id="509" r:id="rId84"/>
    <p:sldId id="515" r:id="rId85"/>
    <p:sldId id="511" r:id="rId86"/>
    <p:sldId id="516" r:id="rId87"/>
    <p:sldId id="517" r:id="rId88"/>
    <p:sldId id="514" r:id="rId89"/>
    <p:sldId id="450" r:id="rId90"/>
    <p:sldId id="463" r:id="rId91"/>
    <p:sldId id="462" r:id="rId92"/>
    <p:sldId id="494" r:id="rId93"/>
    <p:sldId id="465" r:id="rId94"/>
    <p:sldId id="461" r:id="rId95"/>
    <p:sldId id="371" r:id="rId96"/>
    <p:sldId id="495" r:id="rId97"/>
    <p:sldId id="373" r:id="rId98"/>
    <p:sldId id="372" r:id="rId99"/>
    <p:sldId id="496" r:id="rId100"/>
    <p:sldId id="375" r:id="rId101"/>
    <p:sldId id="376" r:id="rId102"/>
    <p:sldId id="505" r:id="rId103"/>
    <p:sldId id="447" r:id="rId104"/>
    <p:sldId id="320" r:id="rId105"/>
    <p:sldId id="336" r:id="rId106"/>
    <p:sldId id="337" r:id="rId107"/>
    <p:sldId id="338" r:id="rId108"/>
    <p:sldId id="339" r:id="rId109"/>
    <p:sldId id="499" r:id="rId110"/>
    <p:sldId id="342" r:id="rId111"/>
    <p:sldId id="344" r:id="rId112"/>
    <p:sldId id="347" r:id="rId113"/>
    <p:sldId id="345" r:id="rId114"/>
    <p:sldId id="346" r:id="rId115"/>
    <p:sldId id="500" r:id="rId116"/>
    <p:sldId id="343" r:id="rId117"/>
    <p:sldId id="348" r:id="rId118"/>
    <p:sldId id="501" r:id="rId119"/>
    <p:sldId id="349" r:id="rId120"/>
    <p:sldId id="327" r:id="rId121"/>
    <p:sldId id="512" r:id="rId122"/>
    <p:sldId id="513" r:id="rId123"/>
    <p:sldId id="504" r:id="rId124"/>
    <p:sldId id="507" r:id="rId125"/>
    <p:sldId id="351" r:id="rId126"/>
    <p:sldId id="352" r:id="rId127"/>
    <p:sldId id="503" r:id="rId128"/>
    <p:sldId id="330" r:id="rId129"/>
    <p:sldId id="497" r:id="rId1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4" Type="http://schemas.openxmlformats.org/officeDocument/2006/relationships/tableStyles" Target="tableStyles.xml"/><Relationship Id="rId133" Type="http://schemas.openxmlformats.org/officeDocument/2006/relationships/viewProps" Target="viewProps.xml"/><Relationship Id="rId132" Type="http://schemas.openxmlformats.org/officeDocument/2006/relationships/presProps" Target="presProps.xml"/><Relationship Id="rId131" Type="http://schemas.openxmlformats.org/officeDocument/2006/relationships/handoutMaster" Target="handoutMasters/handoutMaster1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21087647566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C++20 </a:t>
            </a:r>
            <a:r>
              <a:rPr lang="zh-CN" altLang="en-US">
                <a:ea typeface="SimSun" charset="0"/>
              </a:rPr>
              <a:t>新增：</a:t>
            </a:r>
            <a:r>
              <a:rPr lang="en-US"/>
              <a:t>starts_with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ends_with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s.starts_with(str) </a:t>
            </a:r>
            <a:r>
              <a:rPr lang="zh-CN" altLang="en-US">
                <a:ea typeface="SimSun" charset="0"/>
              </a:rPr>
              <a:t>等价于</a:t>
            </a:r>
            <a:r>
              <a:rPr lang="en-US" altLang="zh-CN">
                <a:ea typeface="SimSun" charset="0"/>
              </a:rPr>
              <a:t> s.substr(0, str.size()) == str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s.ends_with(str) </a:t>
            </a:r>
            <a:r>
              <a:rPr lang="zh-CN" altLang="en-US">
                <a:ea typeface="SimSun" charset="0"/>
                <a:sym typeface="+mn-ea"/>
              </a:rPr>
              <a:t>等价于</a:t>
            </a:r>
            <a:r>
              <a:rPr lang="en-US" altLang="zh-CN">
                <a:ea typeface="SimSun" charset="0"/>
                <a:sym typeface="+mn-ea"/>
              </a:rPr>
              <a:t> s.substr(str.size()) == str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他们不会抛出异常，只会返回</a:t>
            </a:r>
            <a:r>
              <a:rPr lang="en-US" altLang="zh-CN">
                <a:ea typeface="SimSun" charset="0"/>
              </a:rPr>
              <a:t> true </a:t>
            </a:r>
            <a:r>
              <a:rPr lang="zh-CN" altLang="en-US">
                <a:ea typeface="SimSun" charset="0"/>
              </a:rPr>
              <a:t>或</a:t>
            </a:r>
            <a:r>
              <a:rPr lang="en-US" altLang="zh-CN">
                <a:ea typeface="SimSun" charset="0"/>
              </a:rPr>
              <a:t> false</a:t>
            </a:r>
            <a:r>
              <a:rPr lang="zh-CN" altLang="en-US">
                <a:ea typeface="SimSun" charset="0"/>
              </a:rPr>
              <a:t>，表示</a:t>
            </a:r>
            <a:r>
              <a:rPr lang="en-US" altLang="zh-CN">
                <a:ea typeface="SimSun" charset="0"/>
              </a:rPr>
              <a:t> s </a:t>
            </a:r>
            <a:r>
              <a:rPr lang="zh-CN" altLang="en-US">
                <a:ea typeface="SimSun" charset="0"/>
              </a:rPr>
              <a:t>是否以</a:t>
            </a:r>
            <a:r>
              <a:rPr lang="en-US" altLang="zh-CN">
                <a:ea typeface="SimSun" charset="0"/>
              </a:rPr>
              <a:t> str </a:t>
            </a:r>
            <a:r>
              <a:rPr lang="zh-CN" altLang="en-US">
                <a:ea typeface="SimSun" charset="0"/>
              </a:rPr>
              <a:t>开头。例如：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“hello”.starts_with(“he”) </a:t>
            </a:r>
            <a:r>
              <a:rPr lang="zh-CN" altLang="en-US">
                <a:ea typeface="SimSun" charset="0"/>
              </a:rPr>
              <a:t>会得到</a:t>
            </a:r>
            <a:r>
              <a:rPr lang="en-US" altLang="zh-CN">
                <a:ea typeface="SimSun" charset="0"/>
              </a:rPr>
              <a:t> true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“hello”.ends_with(“lo”) </a:t>
            </a:r>
            <a:r>
              <a:rPr lang="zh-CN" altLang="en-US">
                <a:ea typeface="SimSun" charset="0"/>
                <a:sym typeface="+mn-ea"/>
              </a:rPr>
              <a:t>会得到</a:t>
            </a:r>
            <a:r>
              <a:rPr lang="en-US" altLang="zh-CN">
                <a:ea typeface="SimSun" charset="0"/>
                <a:sym typeface="+mn-ea"/>
              </a:rPr>
              <a:t> true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</a:rPr>
              <a:t>其实也有单个字符：</a:t>
            </a:r>
            <a:r>
              <a:rPr lang="en-US" altLang="zh-CN">
                <a:ea typeface="SimSun" charset="0"/>
              </a:rPr>
              <a:t>“hello”.starts_with(‘h’) </a:t>
            </a:r>
            <a:r>
              <a:rPr lang="zh-CN" altLang="en-US">
                <a:ea typeface="SimSun" charset="0"/>
              </a:rPr>
              <a:t>的用法，他等价于</a:t>
            </a:r>
            <a:r>
              <a:rPr lang="en-US" altLang="zh-CN">
                <a:ea typeface="SimSun" charset="0"/>
              </a:rPr>
              <a:t> “hello”.size() != 0 &amp;&amp; “hello”[0] == ‘h’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相似的地方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/>
              <a:t>at, [], data, size, resize, empty, clear</a:t>
            </a:r>
            <a:endParaRPr lang="en-US"/>
          </a:p>
          <a:p>
            <a:r>
              <a:rPr lang="en-US"/>
              <a:t>capacity, reserve, shrink_to_fit</a:t>
            </a:r>
            <a:endParaRPr lang="en-US"/>
          </a:p>
          <a:p>
            <a:r>
              <a:rPr lang="en-US"/>
              <a:t>insert, erase, assign, push_back, pop_back, front, back</a:t>
            </a:r>
            <a:endParaRPr lang="en-US"/>
          </a:p>
          <a:p>
            <a:r>
              <a:rPr lang="en-US"/>
              <a:t>begin, end, rbegin, rend, swap, move</a:t>
            </a:r>
            <a:endParaRPr lang="en-US"/>
          </a:p>
          <a:p>
            <a:r>
              <a:rPr lang="en-US" altLang="zh-CN"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在这些函数上都和</a:t>
            </a:r>
            <a:r>
              <a:rPr lang="en-US" altLang="zh-CN">
                <a:ea typeface="SimSun" charset="0"/>
              </a:rPr>
              <a:t> vector&lt;char&gt; </a:t>
            </a:r>
            <a:r>
              <a:rPr lang="zh-CN" altLang="en-US">
                <a:ea typeface="SimSun" charset="0"/>
              </a:rPr>
              <a:t>一样，</a:t>
            </a:r>
            <a:r>
              <a:rPr lang="en-US" altLang="zh-CN">
                <a:ea typeface="SimSun" charset="0"/>
              </a:rPr>
              <a:t>vector </a:t>
            </a:r>
            <a:r>
              <a:rPr lang="zh-CN" altLang="en-US">
                <a:ea typeface="SimSun" charset="0"/>
              </a:rPr>
              <a:t>那一课讲的几乎全部知识也适用于</a:t>
            </a:r>
            <a:r>
              <a:rPr lang="en-US" altLang="zh-CN">
                <a:ea typeface="SimSun" charset="0"/>
              </a:rPr>
              <a:t> string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7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</a:rPr>
              <a:t>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1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cihou_array(char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可以把这描述同一个东西的两个参数，打包进一个结构体（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</a:t>
            </a:r>
            <a:r>
              <a:rPr lang="en-US" altLang="zh-CN" sz="2400">
                <a:ea typeface="SimSun" charset="0"/>
                <a:sym typeface="+mn-ea"/>
              </a:rPr>
              <a:t>cihou</a:t>
            </a:r>
            <a:r>
              <a:rPr lang="en-US" altLang="zh-CN" sz="2400">
                <a:ea typeface="SimSun" charset="0"/>
                <a:sym typeface="+mn-ea"/>
              </a:rPr>
              <a:t>_array(FatPtr fptr);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这就是</a:t>
            </a:r>
            <a:r>
              <a:rPr lang="en-US" altLang="zh-CN" sz="2400">
                <a:ea typeface="SimSun" charset="0"/>
                <a:sym typeface="+mn-ea"/>
              </a:rPr>
              <a:t> rust </a:t>
            </a:r>
            <a:r>
              <a:rPr lang="zh-CN" altLang="en-US" sz="2400">
                <a:ea typeface="SimSun" charset="0"/>
                <a:sym typeface="+mn-ea"/>
              </a:rPr>
              <a:t>炫耀已久的数组胖指针。</a:t>
            </a:r>
            <a:r>
              <a:rPr lang="en-US" altLang="zh-CN" sz="2400">
                <a:ea typeface="SimSun" charset="0"/>
                <a:sym typeface="+mn-ea"/>
              </a:rPr>
              <a:t>C++20 </a:t>
            </a:r>
            <a:r>
              <a:rPr lang="zh-CN" altLang="en-US" sz="2400">
                <a:ea typeface="SimSun" charset="0"/>
                <a:sym typeface="+mn-ea"/>
              </a:rPr>
              <a:t>中</a:t>
            </a:r>
            <a:r>
              <a:rPr lang="zh-CN" altLang="en-US" sz="2400">
                <a:ea typeface="SimSun" charset="0"/>
                <a:sym typeface="+mn-ea"/>
              </a:rPr>
              <a:t>的</a:t>
            </a:r>
            <a:r>
              <a:rPr lang="en-US" altLang="zh-CN" sz="2400">
                <a:ea typeface="SimSun" charset="0"/>
                <a:sym typeface="+mn-ea"/>
              </a:rPr>
              <a:t> span </a:t>
            </a:r>
            <a:r>
              <a:rPr lang="zh-CN" altLang="en-US" sz="2400">
                <a:ea typeface="SimSun" charset="0"/>
                <a:sym typeface="+mn-ea"/>
              </a:rPr>
              <a:t>也是这个思想。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他提倡</a:t>
            </a:r>
            <a:r>
              <a:rPr lang="zh-CN" altLang="en-US" sz="2400" b="1">
                <a:ea typeface="SimSun" charset="0"/>
                <a:sym typeface="+mn-ea"/>
              </a:rPr>
              <a:t>把</a:t>
            </a:r>
            <a:r>
              <a:rPr lang="en-US" altLang="zh-CN" sz="2400" b="1">
                <a:ea typeface="SimSun" charset="0"/>
                <a:sym typeface="+mn-ea"/>
              </a:rPr>
              <a:t> ptr </a:t>
            </a:r>
            <a:r>
              <a:rPr lang="zh-CN" altLang="en-US" sz="2400" b="1">
                <a:ea typeface="SimSun" charset="0"/>
                <a:sym typeface="+mn-ea"/>
              </a:rPr>
              <a:t>和</a:t>
            </a:r>
            <a:r>
              <a:rPr lang="en-US" altLang="zh-CN" sz="2400" b="1">
                <a:ea typeface="SimSun" charset="0"/>
                <a:sym typeface="+mn-ea"/>
              </a:rPr>
              <a:t> len </a:t>
            </a:r>
            <a:r>
              <a:rPr lang="zh-CN" altLang="en-US" sz="2400" b="1">
                <a:ea typeface="SimSun" charset="0"/>
                <a:sym typeface="+mn-ea"/>
              </a:rPr>
              <a:t>这两个逻辑上相关的参数绑在一起</a:t>
            </a:r>
            <a:r>
              <a:rPr lang="zh-CN" altLang="en-US" sz="2400">
                <a:ea typeface="SimSun" charset="0"/>
                <a:sym typeface="+mn-ea"/>
              </a:rPr>
              <a:t>，避免程序员犯错。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330" y="3491230"/>
            <a:ext cx="4725670" cy="203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69670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</a:rPr>
              <a:t>其实胖指针的思想既不是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原创的，也不是</a:t>
            </a:r>
            <a:r>
              <a:rPr lang="en-US" altLang="zh-CN" sz="2400">
                <a:ea typeface="SimSun" charset="0"/>
              </a:rPr>
              <a:t> C++20 </a:t>
            </a:r>
            <a:r>
              <a:rPr lang="zh-CN" altLang="en-US" sz="2400">
                <a:ea typeface="SimSun" charset="0"/>
              </a:rPr>
              <a:t>以后才出现的。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为了表示动态长度的数组，</a:t>
            </a:r>
            <a:r>
              <a:rPr lang="en-US" sz="2400"/>
              <a:t>C++ </a:t>
            </a:r>
            <a:r>
              <a:rPr lang="zh-CN" altLang="en-US" sz="2400">
                <a:ea typeface="SimSun" charset="0"/>
              </a:rPr>
              <a:t>中的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其实都是胖指针。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vector </a:t>
            </a:r>
            <a:r>
              <a:rPr lang="zh-CN" altLang="en-US" sz="2400">
                <a:ea typeface="SimSun" charset="0"/>
              </a:rPr>
              <a:t>内部都有三个成员变量：</a:t>
            </a:r>
            <a:r>
              <a:rPr lang="en-US" altLang="zh-CN" sz="2400">
                <a:ea typeface="SimSun" charset="0"/>
              </a:rPr>
              <a:t>ptr, len, capacity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前两个</a:t>
            </a:r>
            <a:r>
              <a:rPr lang="en-US" altLang="zh-CN" sz="2400">
                <a:ea typeface="SimSun" charset="0"/>
              </a:rPr>
              <a:t> [ptr, len] </a:t>
            </a:r>
            <a:r>
              <a:rPr lang="zh-CN" altLang="en-US" sz="2400">
                <a:ea typeface="SimSun" charset="0"/>
              </a:rPr>
              <a:t>其实就是表示实际有效范围（存储了字符的）的胖指针。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而</a:t>
            </a:r>
            <a:r>
              <a:rPr lang="en-US" altLang="zh-CN" sz="2400">
                <a:ea typeface="SimSun" charset="0"/>
                <a:sym typeface="+mn-ea"/>
              </a:rPr>
              <a:t> [ptr, capacity] </a:t>
            </a:r>
            <a:r>
              <a:rPr lang="zh-CN" altLang="en-US" sz="2400">
                <a:ea typeface="SimSun" charset="0"/>
                <a:sym typeface="+mn-ea"/>
              </a:rPr>
              <a:t>就是表示实际已分配内存（操作系统认为的）的胖指针。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vector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len;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size_t capacity;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GCC </a:t>
            </a:r>
            <a:r>
              <a:rPr lang="zh-CN" altLang="en-US" sz="2400">
                <a:ea typeface="SimSun" charset="0"/>
              </a:rPr>
              <a:t>的实现中，被换成了三个指针</a:t>
            </a:r>
            <a:r>
              <a:rPr lang="en-US" altLang="zh-CN" sz="2400">
                <a:ea typeface="SimSun" charset="0"/>
              </a:rPr>
              <a:t> [ptr, ptr + len, ptr + capacity] </a:t>
            </a:r>
            <a:r>
              <a:rPr lang="zh-CN" altLang="en-US" sz="2400">
                <a:ea typeface="SimSun" charset="0"/>
              </a:rPr>
              <a:t>来表示。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但本质上是一样的，你去看</a:t>
            </a:r>
            <a:r>
              <a:rPr lang="en-US" altLang="zh-CN" sz="2400">
                <a:ea typeface="SimSun" charset="0"/>
              </a:rPr>
              <a:t> rust</a:t>
            </a:r>
            <a:r>
              <a:rPr lang="zh-CN" altLang="en-US" sz="2400">
                <a:ea typeface="SimSun" charset="0"/>
              </a:rPr>
              <a:t>，他们的</a:t>
            </a:r>
            <a:r>
              <a:rPr lang="en-US" altLang="zh-CN" sz="2400">
                <a:ea typeface="SimSun" charset="0"/>
              </a:rPr>
              <a:t> vec </a:t>
            </a:r>
            <a:r>
              <a:rPr lang="zh-CN" altLang="en-US" sz="2400">
                <a:ea typeface="SimSun" charset="0"/>
              </a:rPr>
              <a:t>也是这三个成员，没什么创新的。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他们</a:t>
            </a:r>
            <a:r>
              <a:rPr lang="en-US" altLang="zh-CN" sz="2400">
                <a:ea typeface="SimSun" charset="0"/>
              </a:rPr>
              <a:t> rust </a:t>
            </a:r>
            <a:r>
              <a:rPr lang="zh-CN" altLang="en-US" sz="2400">
                <a:ea typeface="SimSun" charset="0"/>
              </a:rPr>
              <a:t>的贡献，无非是把这个概念定义为专有名词“胖指针”，仅此而已。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4098925"/>
            <a:ext cx="4775200" cy="275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克服了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结尾字符串的缺点：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字符串本身可以含有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了，这下任何字符都众生平等。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末尾没有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额外浪费的空间（除非调用</a:t>
            </a:r>
            <a:r>
              <a:rPr lang="en-US" altLang="zh-CN" sz="2400">
                <a:ea typeface="SimSun" charset="0"/>
              </a:rPr>
              <a:t> c_str </a:t>
            </a:r>
            <a:r>
              <a:rPr lang="zh-CN" altLang="en-US" sz="2400">
                <a:ea typeface="SimSun" charset="0"/>
              </a:rPr>
              <a:t>时）</a:t>
            </a:r>
            <a:r>
              <a:rPr lang="zh-CN" sz="2400">
                <a:ea typeface="SimSun" charset="0"/>
              </a:rPr>
              <a:t>。</a:t>
            </a:r>
            <a:endParaRPr lang="zh-CN" sz="2400">
              <a:ea typeface="SimSun" charset="0"/>
            </a:endParaRPr>
          </a:p>
          <a:p>
            <a:r>
              <a:rPr lang="zh-CN" sz="2400">
                <a:ea typeface="SimSun" charset="0"/>
              </a:rPr>
              <a:t>长度已经存储在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的成员</a:t>
            </a:r>
            <a:r>
              <a:rPr lang="zh-CN" sz="2400">
                <a:ea typeface="SimSun" charset="0"/>
              </a:rPr>
              <a:t>里，</a:t>
            </a:r>
            <a:r>
              <a:rPr lang="en-US" altLang="zh-CN" sz="2400">
                <a:ea typeface="SimSun" charset="0"/>
              </a:rPr>
              <a:t>size() </a:t>
            </a:r>
            <a:r>
              <a:rPr lang="zh-CN" altLang="en-US" sz="2400">
                <a:ea typeface="SimSun" charset="0"/>
              </a:rPr>
              <a:t>是</a:t>
            </a:r>
            <a:r>
              <a:rPr lang="en-US" altLang="zh-CN" sz="2400">
                <a:ea typeface="SimSun" charset="0"/>
              </a:rPr>
              <a:t> O(1) 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在尾部切片可以用</a:t>
            </a:r>
            <a:r>
              <a:rPr lang="en-US" altLang="zh-CN" sz="2400">
                <a:ea typeface="SimSun" charset="0"/>
              </a:rPr>
              <a:t> resize() </a:t>
            </a:r>
            <a:r>
              <a:rPr lang="zh-CN" altLang="en-US" sz="2400">
                <a:ea typeface="SimSun" charset="0"/>
              </a:rPr>
              <a:t>修改长度，无需写入字符串本身。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string_view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span </a:t>
            </a:r>
            <a:r>
              <a:rPr lang="zh-CN" altLang="en-US" sz="2400">
                <a:ea typeface="SimSun" charset="0"/>
              </a:rPr>
              <a:t>无非是个弱引用版本，额外增加了在头部切片的能力而已。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弱引用失效案例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被引用的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本体修改的时候，原先生成的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string_view </a:t>
            </a:r>
            <a:r>
              <a:rPr lang="zh-CN" altLang="en-US" sz="2800">
                <a:ea typeface="SimSun" charset="0"/>
                <a:sym typeface="+mn-ea"/>
              </a:rPr>
              <a:t>会失效（因为</a:t>
            </a:r>
            <a:r>
              <a:rPr lang="en-US" altLang="zh-CN" sz="2800">
                <a:ea typeface="SimSun" charset="0"/>
                <a:sym typeface="+mn-ea"/>
              </a:rPr>
              <a:t> ptr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改变了）。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因此建议创建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以后，不要改写原字符串。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7960" y="3239135"/>
            <a:ext cx="4196080" cy="3618865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字符串用</a:t>
            </a:r>
            <a:r>
              <a:rPr lang="en-US" altLang="zh-CN">
                <a:ea typeface="SimSun" charset="0"/>
              </a:rPr>
              <a:t> substr </a:t>
            </a:r>
            <a:r>
              <a:rPr lang="zh-CN" altLang="en-US">
                <a:ea typeface="SimSun" charset="0"/>
              </a:rPr>
              <a:t>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熟悉</a:t>
            </a:r>
            <a:r>
              <a:rPr lang="en-US" altLang="zh-CN" sz="2800">
                <a:ea typeface="SimSun" charset="0"/>
              </a:rPr>
              <a:t> Python </a:t>
            </a:r>
            <a:r>
              <a:rPr lang="zh-CN" altLang="en-US" sz="2800">
                <a:ea typeface="SimSun" charset="0"/>
              </a:rPr>
              <a:t>的同学对切片</a:t>
            </a:r>
            <a:r>
              <a:rPr lang="en-US" altLang="zh-CN" sz="2800">
                <a:ea typeface="SimSun" charset="0"/>
              </a:rPr>
              <a:t>(slice)</a:t>
            </a:r>
            <a:r>
              <a:rPr lang="zh-CN" altLang="en-US" sz="2800">
                <a:ea typeface="SimSun" charset="0"/>
              </a:rPr>
              <a:t>操作肯定不陌生，例如：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“hello”[1:1+3]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“ell”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刚刚说到，在</a:t>
            </a:r>
            <a:r>
              <a:rPr lang="en-US" altLang="zh-CN" sz="2800">
                <a:ea typeface="SimSun" charset="0"/>
              </a:rPr>
              <a:t> C++ </a:t>
            </a:r>
            <a:r>
              <a:rPr lang="zh-CN" altLang="en-US" sz="2800">
                <a:ea typeface="SimSun" charset="0"/>
              </a:rPr>
              <a:t>中，可以用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函数进行切片，例如：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string(“hello”).substr(1, 3)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“ell”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r>
              <a:rPr lang="en-US" altLang="zh-CN" sz="2800">
                <a:ea typeface="SimSun" charset="0"/>
                <a:sym typeface="+mn-ea"/>
              </a:rPr>
              <a:t>	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这样其实不是最高效的（性能强迫症狂喜），因为</a:t>
            </a:r>
            <a:r>
              <a:rPr lang="en-US" altLang="zh-CN" sz="2800">
                <a:ea typeface="SimSun" charset="0"/>
                <a:sym typeface="+mn-ea"/>
              </a:rPr>
              <a:t> string.substr </a:t>
            </a:r>
            <a:r>
              <a:rPr lang="zh-CN" altLang="en-US" sz="2800">
                <a:ea typeface="SimSun" charset="0"/>
                <a:sym typeface="+mn-ea"/>
              </a:rPr>
              <a:t>并不是就地修改字符串，他是返回一个全新的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对象，然后把原字符串里的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到</a:t>
            </a:r>
            <a:r>
              <a:rPr lang="en-US" altLang="zh-CN" sz="2800">
                <a:ea typeface="SimSun" charset="0"/>
                <a:sym typeface="+mn-ea"/>
              </a:rPr>
              <a:t> 3 </a:t>
            </a:r>
            <a:r>
              <a:rPr lang="zh-CN" altLang="en-US" sz="2800">
                <a:ea typeface="SimSun" charset="0"/>
                <a:sym typeface="+mn-ea"/>
              </a:rPr>
              <a:t>这部分子字符串拷贝到这个新的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对象里去。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这期间涉及了字符串的拷贝，还需要分配额外的内存，有点小浪费。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如果切下来的子字符串长度是</a:t>
            </a:r>
            <a:r>
              <a:rPr lang="en-US" altLang="zh-CN" sz="2800">
                <a:ea typeface="SimSun" charset="0"/>
                <a:sym typeface="+mn-ea"/>
              </a:rPr>
              <a:t> n</a:t>
            </a:r>
            <a:r>
              <a:rPr lang="zh-CN" altLang="en-US" sz="2800">
                <a:ea typeface="SimSun" charset="0"/>
                <a:sym typeface="+mn-ea"/>
              </a:rPr>
              <a:t>，则复杂度为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 b="1">
                <a:ea typeface="SimSun" charset="0"/>
                <a:sym typeface="+mn-ea"/>
              </a:rPr>
              <a:t>O(n)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的重要用途：高效地切片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C++17 </a:t>
            </a:r>
            <a:r>
              <a:rPr lang="zh-CN" altLang="en-US">
                <a:ea typeface="SimSun" charset="0"/>
                <a:sym typeface="+mn-ea"/>
              </a:rPr>
              <a:t>的设计者们就想：其实我没必要把整个子字符串都拷贝出来，我们只需要保证原来的字符串存在于内存中，让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只是返回切片后的胖指针</a:t>
            </a:r>
            <a:r>
              <a:rPr lang="en-US" altLang="zh-CN">
                <a:ea typeface="SimSun" charset="0"/>
                <a:sym typeface="+mn-ea"/>
              </a:rPr>
              <a:t> [ptr, len]</a:t>
            </a:r>
            <a:r>
              <a:rPr lang="zh-CN" altLang="en-US">
                <a:ea typeface="SimSun" charset="0"/>
                <a:sym typeface="+mn-ea"/>
              </a:rPr>
              <a:t>，不就让新字符串和原字符串共享一片内存，实现了零拷贝零分配嘛！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于是就有了接口和</a:t>
            </a:r>
            <a:r>
              <a:rPr lang="en-US" altLang="zh-CN">
                <a:ea typeface="SimSun" charset="0"/>
                <a:sym typeface="+mn-ea"/>
              </a:rPr>
              <a:t> string </a:t>
            </a:r>
            <a:r>
              <a:rPr lang="zh-CN" altLang="en-US">
                <a:ea typeface="SimSun" charset="0"/>
                <a:sym typeface="+mn-ea"/>
              </a:rPr>
              <a:t>很相似，但是只保留胖指针，而不掌管他所指向内存生命周期的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类。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>
                <a:ea typeface="SimSun" charset="0"/>
                <a:sym typeface="+mn-ea"/>
              </a:rPr>
              <a:t>因为不论子字符串多大，真正改变的只有两个变量，所以</a:t>
            </a:r>
            <a:r>
              <a:rPr lang="en-US" altLang="zh-CN">
                <a:ea typeface="SimSun" charset="0"/>
                <a:sym typeface="+mn-ea"/>
              </a:rPr>
              <a:t> string_view </a:t>
            </a:r>
            <a:r>
              <a:rPr lang="zh-CN" altLang="en-US">
                <a:ea typeface="SimSun" charset="0"/>
                <a:sym typeface="+mn-ea"/>
              </a:rPr>
              <a:t>的</a:t>
            </a:r>
            <a:r>
              <a:rPr lang="en-US" altLang="zh-CN">
                <a:ea typeface="SimSun" charset="0"/>
                <a:sym typeface="+mn-ea"/>
              </a:rPr>
              <a:t> substr </a:t>
            </a:r>
            <a:r>
              <a:rPr lang="zh-CN" altLang="en-US">
                <a:ea typeface="SimSun" charset="0"/>
                <a:sym typeface="+mn-ea"/>
              </a:rPr>
              <a:t>函数复杂度为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 b="1">
                <a:ea typeface="SimSun" charset="0"/>
                <a:sym typeface="+mn-ea"/>
              </a:rPr>
              <a:t>O(1)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remove_prefix</a:t>
            </a:r>
            <a:r>
              <a:rPr lang="zh-CN" altLang="en-US">
                <a:ea typeface="SimSun" charset="0"/>
              </a:rPr>
              <a:t>、</a:t>
            </a:r>
            <a:r>
              <a:rPr lang="en-US"/>
              <a:t>remove_suffix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sv.remove_prefix</a:t>
            </a:r>
            <a:r>
              <a:rPr lang="en-US" altLang="zh-CN" sz="2800">
                <a:ea typeface="SimSun" charset="0"/>
                <a:sym typeface="+mn-ea"/>
              </a:rPr>
              <a:t>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sv.</a:t>
            </a:r>
            <a:r>
              <a:rPr lang="en-US" sz="2800">
                <a:sym typeface="+mn-ea"/>
              </a:rPr>
              <a:t>remove_suffix(n) </a:t>
            </a:r>
            <a:r>
              <a:rPr lang="zh-CN" altLang="en-US" sz="2800">
                <a:ea typeface="SimSun" charset="0"/>
                <a:sym typeface="+mn-ea"/>
              </a:rPr>
              <a:t>等价于</a:t>
            </a:r>
            <a:r>
              <a:rPr lang="en-US" altLang="zh-CN" sz="2800">
                <a:ea typeface="SimSun" charset="0"/>
                <a:sym typeface="+mn-ea"/>
              </a:rPr>
              <a:t> sv = sv.substr(0, n)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没错，他们都是就地修改的。不过这个就地修改的是</a:t>
            </a:r>
            <a:r>
              <a:rPr lang="en-US" altLang="zh-CN" sz="2800">
                <a:ea typeface="SimSun" charset="0"/>
                <a:sym typeface="+mn-ea"/>
              </a:rPr>
              <a:t> string_view </a:t>
            </a:r>
            <a:r>
              <a:rPr lang="zh-CN" altLang="en-US" sz="2800">
                <a:ea typeface="SimSun" charset="0"/>
                <a:sym typeface="+mn-ea"/>
              </a:rPr>
              <a:t>对象本身，而不是修改他指向的字符串，原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还是不会变的。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不同之处在于，</a:t>
            </a:r>
            <a:r>
              <a:rPr lang="en-US" altLang="zh-CN" sz="2800">
                <a:ea typeface="SimSun" charset="0"/>
                <a:sym typeface="+mn-ea"/>
              </a:rPr>
              <a:t>substr(pos, len) </a:t>
            </a:r>
            <a:r>
              <a:rPr lang="zh-CN" altLang="en-US" sz="2800">
                <a:ea typeface="SimSun" charset="0"/>
                <a:sym typeface="+mn-ea"/>
              </a:rPr>
              <a:t>遇到</a:t>
            </a:r>
            <a:r>
              <a:rPr lang="en-US" altLang="zh-CN" sz="2800">
                <a:ea typeface="SimSun" charset="0"/>
                <a:sym typeface="+mn-ea"/>
              </a:rPr>
              <a:t> pos &gt; sv.size() </a:t>
            </a:r>
            <a:r>
              <a:rPr lang="zh-CN" altLang="en-US" sz="2800">
                <a:ea typeface="SimSun" charset="0"/>
                <a:sym typeface="+mn-ea"/>
              </a:rPr>
              <a:t>的情况会抛出</a:t>
            </a:r>
            <a:r>
              <a:rPr lang="en-US" altLang="zh-CN" sz="2800">
                <a:ea typeface="SimSun" charset="0"/>
                <a:sym typeface="+mn-ea"/>
              </a:rPr>
              <a:t> out_of_range </a:t>
            </a:r>
            <a:r>
              <a:rPr lang="zh-CN" altLang="en-US" sz="2800">
                <a:ea typeface="SimSun" charset="0"/>
                <a:sym typeface="+mn-ea"/>
              </a:rPr>
              <a:t>异常。而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就不会，如果他的</a:t>
            </a:r>
            <a:r>
              <a:rPr lang="en-US" altLang="zh-CN" sz="2800">
                <a:ea typeface="SimSun" charset="0"/>
                <a:sym typeface="+mn-ea"/>
              </a:rPr>
              <a:t> n &gt; </a:t>
            </a:r>
            <a:r>
              <a:rPr lang="en-US" altLang="zh-CN" sz="2800">
                <a:ea typeface="SimSun" charset="0"/>
                <a:sym typeface="+mn-ea"/>
              </a:rPr>
              <a:t>sv.size()</a:t>
            </a:r>
            <a:r>
              <a:rPr lang="zh-CN" altLang="en-US" sz="2800">
                <a:ea typeface="SimSun" charset="0"/>
                <a:sym typeface="+mn-ea"/>
              </a:rPr>
              <a:t>，则属于未定义行为，可能崩溃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总结：</a:t>
            </a:r>
            <a:r>
              <a:rPr lang="en-US" sz="2800">
                <a:sym typeface="+mn-ea"/>
              </a:rPr>
              <a:t>remove_prefix</a:t>
            </a:r>
            <a:r>
              <a:rPr lang="en-US" sz="2800">
                <a:ea typeface="SimSun" charset="0"/>
                <a:sym typeface="+mn-ea"/>
              </a:rPr>
              <a:t>/</a:t>
            </a:r>
            <a:r>
              <a:rPr lang="en-US" sz="2800">
                <a:sym typeface="+mn-ea"/>
              </a:rPr>
              <a:t>suffix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substr </a:t>
            </a:r>
            <a:r>
              <a:rPr lang="zh-CN" altLang="en-US" sz="2800">
                <a:ea typeface="SimSun" charset="0"/>
                <a:sym typeface="+mn-ea"/>
              </a:rPr>
              <a:t>更安全。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更安全是一个道理。</a:t>
            </a:r>
            <a:endParaRPr lang="en-US" altLang="zh-CN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8870" y="1170940"/>
            <a:ext cx="4874260" cy="56870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很多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的成员函数也支持</a:t>
            </a:r>
            <a:r>
              <a:rPr lang="en-US" altLang="zh-CN">
                <a:ea typeface="SimSun" charset="0"/>
              </a:rPr>
              <a:t> string_view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string </a:t>
            </a:r>
            <a:r>
              <a:rPr lang="zh-CN" altLang="en-US" sz="2400">
                <a:ea typeface="SimSun" charset="0"/>
              </a:rPr>
              <a:t>的成员函数</a:t>
            </a:r>
            <a:r>
              <a:rPr lang="en-US" altLang="zh-CN" sz="2400">
                <a:ea typeface="SimSun" charset="0"/>
              </a:rPr>
              <a:t> append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replace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rfind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find_first_of</a:t>
            </a:r>
            <a:r>
              <a:rPr lang="zh-CN" altLang="en-US" sz="2400">
                <a:ea typeface="SimSun" charset="0"/>
              </a:rPr>
              <a:t>、</a:t>
            </a:r>
            <a:r>
              <a:rPr lang="en-US" altLang="zh-CN" sz="2400">
                <a:ea typeface="SimSun" charset="0"/>
              </a:rPr>
              <a:t>+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+= </a:t>
            </a:r>
            <a:r>
              <a:rPr lang="zh-CN" altLang="en-US" sz="2400">
                <a:ea typeface="SimSun" charset="0"/>
              </a:rPr>
              <a:t>运算符等，其实也支持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 &amp;append(string_view sv);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size_t find(string_view sv, size_t pos) const noexcept;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为什么我看官方文档上没写？标准库头文件里也没看到？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其实是有的，只不过官方为了让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头文件不依赖于</a:t>
            </a:r>
            <a:r>
              <a:rPr lang="en-US" altLang="zh-CN" sz="2400">
                <a:ea typeface="SimSun" charset="0"/>
              </a:rPr>
              <a:t> &lt;string_view&gt; </a:t>
            </a:r>
            <a:r>
              <a:rPr lang="zh-CN" altLang="en-US" sz="2400">
                <a:ea typeface="SimSun" charset="0"/>
              </a:rPr>
              <a:t>头文件，把他们写成了模板，并利用类似</a:t>
            </a:r>
            <a:r>
              <a:rPr lang="en-US" altLang="zh-CN" sz="2400">
                <a:ea typeface="SimSun" charset="0"/>
              </a:rPr>
              <a:t> SFINAE </a:t>
            </a:r>
            <a:r>
              <a:rPr lang="zh-CN" altLang="en-US" sz="2400">
                <a:ea typeface="SimSun" charset="0"/>
              </a:rPr>
              <a:t>的机制给模板参数类型的</a:t>
            </a:r>
            <a:r>
              <a:rPr lang="zh-CN" altLang="en-US" sz="2400">
                <a:ea typeface="SimSun" charset="0"/>
                <a:sym typeface="+mn-ea"/>
              </a:rPr>
              <a:t>设了一些</a:t>
            </a:r>
            <a:r>
              <a:rPr lang="zh-CN" altLang="en-US" sz="2400">
                <a:ea typeface="SimSun" charset="0"/>
              </a:rPr>
              <a:t>限制（相当于把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定义为一个</a:t>
            </a:r>
            <a:r>
              <a:rPr lang="en-US" altLang="zh-CN" sz="2400">
                <a:ea typeface="SimSun" charset="0"/>
              </a:rPr>
              <a:t> concept</a:t>
            </a:r>
            <a:r>
              <a:rPr lang="zh-CN" altLang="en-US" sz="2400">
                <a:ea typeface="SimSun" charset="0"/>
              </a:rPr>
              <a:t>），所以虽然</a:t>
            </a:r>
            <a:r>
              <a:rPr lang="en-US" altLang="zh-CN" sz="2400">
                <a:ea typeface="SimSun" charset="0"/>
              </a:rPr>
              <a:t> &lt;string&gt; </a:t>
            </a:r>
            <a:r>
              <a:rPr lang="zh-CN" altLang="en-US" sz="2400">
                <a:ea typeface="SimSun" charset="0"/>
              </a:rPr>
              <a:t>中看不到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的出现，却能把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作为参数（</a:t>
            </a:r>
            <a:r>
              <a:rPr lang="en-US" altLang="zh-CN" sz="2400">
                <a:ea typeface="SimSun" charset="0"/>
              </a:rPr>
              <a:t> StringViewLike</a:t>
            </a:r>
            <a:r>
              <a:rPr lang="zh-CN" altLang="en-US" sz="2400">
                <a:ea typeface="SimSun" charset="0"/>
              </a:rPr>
              <a:t>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280" y="5732145"/>
            <a:ext cx="7965440" cy="1125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小彭老师学到了黑科技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这一黑科技在</a:t>
            </a:r>
            <a:r>
              <a:rPr lang="en-US" altLang="zh-CN" sz="2400">
                <a:ea typeface="SimSun" charset="0"/>
                <a:sym typeface="+mn-ea"/>
              </a:rPr>
              <a:t> zeno </a:t>
            </a:r>
            <a:r>
              <a:rPr lang="zh-CN" altLang="en-US" sz="2400">
                <a:ea typeface="SimSun" charset="0"/>
                <a:sym typeface="+mn-ea"/>
              </a:rPr>
              <a:t>中也有运用。例如</a:t>
            </a:r>
            <a:r>
              <a:rPr lang="en-US" altLang="zh-CN" sz="2400">
                <a:ea typeface="SimSun" charset="0"/>
                <a:sym typeface="+mn-ea"/>
              </a:rPr>
              <a:t> zeno/utils/Translator.h </a:t>
            </a:r>
            <a:r>
              <a:rPr lang="zh-CN" altLang="en-US" sz="2400">
                <a:ea typeface="SimSun" charset="0"/>
                <a:sym typeface="+mn-ea"/>
              </a:rPr>
              <a:t>中，为了让</a:t>
            </a:r>
            <a:r>
              <a:rPr lang="en-US" altLang="zh-CN" sz="2400">
                <a:ea typeface="SimSun" charset="0"/>
                <a:sym typeface="+mn-ea"/>
              </a:rPr>
              <a:t> Translator </a:t>
            </a:r>
            <a:r>
              <a:rPr lang="zh-CN" altLang="en-US" sz="2400">
                <a:ea typeface="SimSun" charset="0"/>
                <a:sym typeface="+mn-ea"/>
              </a:rPr>
              <a:t>类不依赖于</a:t>
            </a:r>
            <a:r>
              <a:rPr lang="en-US" altLang="zh-CN" sz="2400">
                <a:ea typeface="SimSun" charset="0"/>
                <a:sym typeface="+mn-ea"/>
              </a:rPr>
              <a:t> &lt;QString&gt; </a:t>
            </a:r>
            <a:r>
              <a:rPr lang="zh-CN" altLang="en-US" sz="2400">
                <a:ea typeface="SimSun" charset="0"/>
                <a:sym typeface="+mn-ea"/>
              </a:rPr>
              <a:t>头文件（这是</a:t>
            </a:r>
            <a:r>
              <a:rPr lang="en-US" altLang="zh-CN" sz="2400">
                <a:ea typeface="SimSun" charset="0"/>
                <a:sym typeface="+mn-ea"/>
              </a:rPr>
              <a:t> Qt </a:t>
            </a:r>
            <a:r>
              <a:rPr lang="zh-CN" altLang="en-US" sz="2400">
                <a:ea typeface="SimSun" charset="0"/>
                <a:sym typeface="+mn-ea"/>
              </a:rPr>
              <a:t>的），但又能接受</a:t>
            </a:r>
            <a:r>
              <a:rPr lang="en-US" altLang="zh-CN" sz="2400">
                <a:ea typeface="SimSun" charset="0"/>
                <a:sym typeface="+mn-ea"/>
              </a:rPr>
              <a:t> QString </a:t>
            </a:r>
            <a:r>
              <a:rPr lang="zh-CN" altLang="en-US" sz="2400">
                <a:ea typeface="SimSun" charset="0"/>
                <a:sym typeface="+mn-ea"/>
              </a:rPr>
              <a:t>作为参数。具体来说是使用</a:t>
            </a:r>
            <a:r>
              <a:rPr lang="en-US" altLang="zh-CN" sz="2400">
                <a:ea typeface="SimSun" charset="0"/>
                <a:sym typeface="+mn-ea"/>
              </a:rPr>
              <a:t> SFINAE</a:t>
            </a:r>
            <a:r>
              <a:rPr lang="zh-CN" altLang="en-US" sz="2400">
                <a:ea typeface="SimSun" charset="0"/>
                <a:sym typeface="+mn-ea"/>
              </a:rPr>
              <a:t>，检测了</a:t>
            </a:r>
            <a:r>
              <a:rPr lang="en-US" altLang="zh-CN" sz="2400">
                <a:ea typeface="SimSun" charset="0"/>
                <a:sym typeface="+mn-ea"/>
              </a:rPr>
              <a:t> S </a:t>
            </a:r>
            <a:r>
              <a:rPr lang="zh-CN" altLang="en-US" sz="2400">
                <a:ea typeface="SimSun" charset="0"/>
                <a:sym typeface="+mn-ea"/>
              </a:rPr>
              <a:t>类型是否具有</a:t>
            </a:r>
            <a:r>
              <a:rPr lang="en-US" altLang="zh-CN" sz="2400">
                <a:ea typeface="SimSun" charset="0"/>
                <a:sym typeface="+mn-ea"/>
              </a:rPr>
              <a:t> fromStdString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toStdString </a:t>
            </a:r>
            <a:r>
              <a:rPr lang="zh-CN" altLang="en-US" sz="2400">
                <a:ea typeface="SimSun" charset="0"/>
                <a:sym typeface="+mn-ea"/>
              </a:rPr>
              <a:t>这两个函数。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7980" y="2876550"/>
            <a:ext cx="4224020" cy="3981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string </a:t>
            </a:r>
            <a:r>
              <a:rPr lang="zh-CN" altLang="en-US">
                <a:ea typeface="SimSun" charset="0"/>
              </a:rPr>
              <a:t>的共同点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ea typeface="SimSun" charset="0"/>
              </a:rPr>
              <a:t>at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[]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substr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data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begin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rfind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find_first_of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find_last_of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find_first_not_of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find_last_not_of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front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back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starts_with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ends_with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compare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==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!=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&lt;=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&gt;=</a:t>
            </a:r>
            <a:endParaRPr lang="en-US" altLang="zh-CN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这些函数和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的都是一样的，并且其中</a:t>
            </a:r>
            <a:r>
              <a:rPr lang="en-US" altLang="zh-CN" sz="2800">
                <a:ea typeface="SimSun" charset="0"/>
              </a:rPr>
              <a:t> substr </a:t>
            </a:r>
            <a:r>
              <a:rPr lang="zh-CN" altLang="en-US" sz="2800">
                <a:ea typeface="SimSun" charset="0"/>
              </a:rPr>
              <a:t>更高效（不需要分配一个新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对象）。</a:t>
            </a:r>
            <a:r>
              <a:rPr lang="en-US" altLang="zh-CN" sz="2800">
                <a:ea typeface="SimSun" charset="0"/>
              </a:rPr>
              <a:t>string_view </a:t>
            </a:r>
            <a:r>
              <a:rPr lang="zh-CN" altLang="en-US" sz="2800">
                <a:ea typeface="SimSun" charset="0"/>
              </a:rPr>
              <a:t>有的都是这些</a:t>
            </a:r>
            <a:r>
              <a:rPr lang="zh-CN" altLang="en-US" sz="2800" b="1">
                <a:ea typeface="SimSun" charset="0"/>
              </a:rPr>
              <a:t>只读的</a:t>
            </a:r>
            <a:r>
              <a:rPr lang="zh-CN" altLang="en-US" sz="2800">
                <a:ea typeface="SimSun" charset="0"/>
              </a:rPr>
              <a:t>函数；没有的都是</a:t>
            </a:r>
            <a:r>
              <a:rPr lang="en-US" altLang="zh-CN" sz="2800">
                <a:ea typeface="SimSun" charset="0"/>
              </a:rPr>
              <a:t> replace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append</a:t>
            </a:r>
            <a:r>
              <a:rPr lang="zh-CN" altLang="en-US" sz="2800">
                <a:ea typeface="SimSun" charset="0"/>
              </a:rPr>
              <a:t>、</a:t>
            </a:r>
            <a:r>
              <a:rPr lang="en-US" altLang="zh-CN" sz="2800">
                <a:ea typeface="SimSun" charset="0"/>
              </a:rPr>
              <a:t>insert </a:t>
            </a:r>
            <a:r>
              <a:rPr lang="zh-CN" altLang="en-US" sz="2800">
                <a:ea typeface="SimSun" charset="0"/>
              </a:rPr>
              <a:t>这一类</a:t>
            </a:r>
            <a:r>
              <a:rPr lang="zh-CN" altLang="en-US" sz="2800" b="1">
                <a:ea typeface="SimSun" charset="0"/>
              </a:rPr>
              <a:t>需要修改自身</a:t>
            </a:r>
            <a:r>
              <a:rPr lang="zh-CN" altLang="en-US" sz="2800">
                <a:ea typeface="SimSun" charset="0"/>
              </a:rPr>
              <a:t>的函数。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类型转换规则一览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/>
          </a:p>
          <a:p>
            <a:r>
              <a:rPr lang="en-US" sz="2800"/>
              <a:t>string ===</a:t>
            </a:r>
            <a:r>
              <a:rPr lang="zh-CN" altLang="en-US" sz="2800">
                <a:ea typeface="SimSun" charset="0"/>
                <a:sym typeface="+mn-ea"/>
              </a:rPr>
              <a:t>隐</a:t>
            </a:r>
            <a:r>
              <a:rPr lang="zh-CN" altLang="en-US" sz="2800">
                <a:ea typeface="SimSun" charset="0"/>
                <a:sym typeface="+mn-ea"/>
              </a:rPr>
              <a:t>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/>
              <a:t>&gt; string</a:t>
            </a:r>
            <a:r>
              <a:rPr lang="en-US" sz="2800">
                <a:sym typeface="+mn-ea"/>
              </a:rPr>
              <a:t>_view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const char * ===</a:t>
            </a:r>
            <a:r>
              <a:rPr lang="zh-CN" altLang="en-US" sz="2800">
                <a:ea typeface="SimSun" charset="0"/>
                <a:sym typeface="+mn-ea"/>
              </a:rPr>
              <a:t>隐式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string_view ===</a:t>
            </a:r>
            <a:r>
              <a:rPr lang="zh-CN" altLang="en-US" sz="2800">
                <a:ea typeface="SimSun" charset="0"/>
                <a:sym typeface="+mn-ea"/>
              </a:rPr>
              <a:t>显式</a:t>
            </a:r>
            <a:r>
              <a:rPr lang="en-US" altLang="zh-CN" sz="2800">
                <a:ea typeface="SimSun" charset="0"/>
                <a:sym typeface="+mn-ea"/>
              </a:rPr>
              <a:t>==</a:t>
            </a:r>
            <a:r>
              <a:rPr lang="en-US" sz="2800">
                <a:sym typeface="+mn-ea"/>
              </a:rPr>
              <a:t>&gt; string</a:t>
            </a:r>
            <a:endParaRPr lang="en-US" sz="2800">
              <a:sym typeface="+mn-ea"/>
            </a:endParaRPr>
          </a:p>
          <a:p>
            <a:r>
              <a:rPr lang="en-US" sz="2800">
                <a:sym typeface="+mn-ea"/>
              </a:rPr>
              <a:t>string ===</a:t>
            </a:r>
            <a:r>
              <a:rPr lang="en-US" altLang="zh-CN" sz="2800">
                <a:ea typeface="SimSun" charset="0"/>
                <a:sym typeface="+mn-ea"/>
              </a:rPr>
              <a:t>c_str==</a:t>
            </a:r>
            <a:r>
              <a:rPr lang="en-US" sz="2800">
                <a:sym typeface="+mn-ea"/>
              </a:rPr>
              <a:t>&gt; const char *</a:t>
            </a:r>
            <a:endParaRPr lang="en-US" sz="2800">
              <a:sym typeface="+mn-ea"/>
            </a:endParaRPr>
          </a:p>
          <a:p>
            <a:endParaRPr lang="en-US" sz="2800"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隐</a:t>
            </a:r>
            <a:r>
              <a:rPr lang="zh-CN" altLang="en-US" sz="2800">
                <a:ea typeface="SimSun" charset="0"/>
                <a:sym typeface="+mn-ea"/>
              </a:rPr>
              <a:t>式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string s = “hello”;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显式：</a:t>
            </a:r>
            <a:r>
              <a:rPr lang="en-US" altLang="zh-CN" sz="2800">
                <a:ea typeface="SimSun" charset="0"/>
                <a:sym typeface="+mn-ea"/>
              </a:rPr>
              <a:t>string s(“hello”); </a:t>
            </a:r>
            <a:r>
              <a:rPr lang="zh-CN" altLang="en-US" sz="2800">
                <a:ea typeface="SimSun" charset="0"/>
                <a:sym typeface="+mn-ea"/>
              </a:rPr>
              <a:t>或</a:t>
            </a:r>
            <a:r>
              <a:rPr lang="en-US" altLang="zh-CN" sz="2800">
                <a:ea typeface="SimSun" charset="0"/>
                <a:sym typeface="+mn-ea"/>
              </a:rPr>
              <a:t> auto s = string(“hello”);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c_str</a:t>
            </a:r>
            <a:r>
              <a:rPr lang="zh-CN" altLang="en-US" sz="2800">
                <a:ea typeface="SimSun" charset="0"/>
                <a:sym typeface="+mn-ea"/>
              </a:rPr>
              <a:t>：</a:t>
            </a:r>
            <a:r>
              <a:rPr lang="en-US" altLang="zh-CN" sz="2800">
                <a:ea typeface="SimSun" charset="0"/>
                <a:sym typeface="+mn-ea"/>
              </a:rPr>
              <a:t>const char *cs = s.c_str();</a:t>
            </a:r>
            <a:endParaRPr lang="en-US" sz="280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2750820"/>
            <a:ext cx="10972800" cy="22237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8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>
                <a:ea typeface="SimSun" charset="0"/>
              </a:rPr>
              <a:t>标准库的小字符串优化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9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字符串和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字符串的不同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p>
            <a:r>
              <a:rPr lang="en-US" sz="2400"/>
              <a:t>C </a:t>
            </a:r>
            <a:r>
              <a:rPr lang="zh-CN" altLang="en-US" sz="2400">
                <a:ea typeface="SimSun" charset="0"/>
              </a:rPr>
              <a:t>语言字符串是单独一个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</a:t>
            </a:r>
            <a:r>
              <a:rPr lang="zh-CN" altLang="en-US" sz="2400">
                <a:ea typeface="SimSun" charset="0"/>
              </a:rPr>
              <a:t>，自动以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C++ </a:t>
            </a:r>
            <a:r>
              <a:rPr lang="zh-CN" altLang="en-US" sz="2400">
                <a:ea typeface="SimSun" charset="0"/>
              </a:rPr>
              <a:t>字符串是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类，其成员有两个：</a:t>
            </a:r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char *ptr; size_t len;</a:t>
            </a:r>
            <a:endParaRPr lang="en-US" altLang="zh-CN" sz="2400">
              <a:solidFill>
                <a:srgbClr val="7030A0"/>
              </a:solidFill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第二个成员用来确定结尾的位置，不需要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类从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字符串构造时，可以额外指定一个长度：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</a:rPr>
              <a:t>string(“hello”, 3)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“hel”</a:t>
            </a:r>
            <a:endParaRPr lang="en-US" sz="2400"/>
          </a:p>
          <a:p>
            <a:r>
              <a:rPr lang="en-US" sz="2400"/>
              <a:t>↑ len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3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ptr</a:t>
            </a:r>
            <a:r>
              <a:rPr lang="zh-CN" altLang="en-US" sz="2400">
                <a:ea typeface="SimSun" charset="0"/>
              </a:rPr>
              <a:t>指向</a:t>
            </a:r>
            <a:r>
              <a:rPr lang="en-US" altLang="zh-CN" sz="2400">
                <a:ea typeface="SimSun" charset="0"/>
              </a:rPr>
              <a:t> ’h’</a:t>
            </a:r>
            <a:r>
              <a:rPr lang="zh-CN" altLang="en-US" sz="2400">
                <a:ea typeface="SimSun" charset="0"/>
              </a:rPr>
              <a:t>，只保留前三个字符</a:t>
            </a:r>
            <a:endParaRPr lang="en-US" sz="2400"/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“hello\0[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数据删除</a:t>
            </a:r>
            <a:r>
              <a:rPr lang="en-US" sz="2400">
                <a:solidFill>
                  <a:srgbClr val="C00000"/>
                </a:solidFill>
                <a:sym typeface="+mn-ea"/>
              </a:rPr>
              <a:t>]”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，超出了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个字符，内存读越界（出错）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olidFill>
                  <a:srgbClr val="0070C0"/>
                </a:solidFill>
                <a:sym typeface="+mn-ea"/>
              </a:rPr>
              <a:t>string(“hello\0world!”, 12)</a:t>
            </a:r>
            <a:r>
              <a:rPr lang="en-US" sz="2400"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sz="2400">
                <a:solidFill>
                  <a:srgbClr val="C00000"/>
                </a:solidFill>
                <a:sym typeface="+mn-ea"/>
              </a:rPr>
              <a:t>“hello\0world!”</a:t>
            </a:r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↑ len</a:t>
            </a:r>
            <a:r>
              <a:rPr lang="zh-CN" altLang="en-US" sz="2400">
                <a:ea typeface="SimSun" charset="0"/>
                <a:sym typeface="+mn-ea"/>
              </a:rPr>
              <a:t>为</a:t>
            </a:r>
            <a:r>
              <a:rPr lang="en-US" altLang="zh-CN" sz="2400">
                <a:ea typeface="SimSun" charset="0"/>
                <a:sym typeface="+mn-ea"/>
              </a:rPr>
              <a:t> 12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ptr</a:t>
            </a:r>
            <a:r>
              <a:rPr lang="zh-CN" altLang="en-US" sz="2400">
                <a:ea typeface="SimSun" charset="0"/>
                <a:sym typeface="+mn-ea"/>
              </a:rPr>
              <a:t>指向</a:t>
            </a:r>
            <a:r>
              <a:rPr lang="en-US" altLang="zh-CN" sz="2400">
                <a:ea typeface="SimSun" charset="0"/>
                <a:sym typeface="+mn-ea"/>
              </a:rPr>
              <a:t> ’h’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sz="2400">
                <a:ea typeface="SimSun" charset="0"/>
                <a:sym typeface="+mn-ea"/>
              </a:rPr>
              <a:t>字符串内可以包含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ea typeface="SimSun" charset="0"/>
                <a:sym typeface="+mn-ea"/>
              </a:rPr>
              <a:t>cout </a:t>
            </a:r>
            <a:r>
              <a:rPr lang="zh-CN" altLang="en-US" sz="2400">
                <a:ea typeface="SimSun" charset="0"/>
                <a:sym typeface="+mn-ea"/>
              </a:rPr>
              <a:t>能正常打印完整字符串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</a:t>
            </a:r>
            <a:r>
              <a:rPr lang="en-US" altLang="zh-CN">
                <a:ea typeface="SimSun" charset="0"/>
              </a:rPr>
              <a:t> &lt;--&gt; 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十六进制的字母</a:t>
            </a:r>
            <a:r>
              <a:rPr lang="zh-CN" altLang="en-US" sz="2400">
                <a:ea typeface="SimSun" charset="0"/>
              </a:rPr>
              <a:t>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冷知识：</a:t>
            </a:r>
            <a:r>
              <a:rPr lang="en-US"/>
              <a:t>stof </a:t>
            </a:r>
            <a:r>
              <a:rPr lang="zh-CN" altLang="en-US">
                <a:ea typeface="SimSun" charset="0"/>
              </a:rPr>
              <a:t>支持科学计数法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4610" y="1600200"/>
            <a:ext cx="700214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字符串流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那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to_string </a:t>
            </a:r>
            <a:r>
              <a:rPr lang="zh-CN" altLang="en-US">
                <a:ea typeface="SimSun" charset="0"/>
              </a:rPr>
              <a:t>能不能指定十六进制？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很遗憾，</a:t>
            </a:r>
            <a:r>
              <a:rPr lang="en-US" altLang="zh-CN" sz="2400">
                <a:ea typeface="SimSun" charset="0"/>
              </a:rPr>
              <a:t>to_string </a:t>
            </a:r>
            <a:r>
              <a:rPr lang="zh-CN" altLang="en-US" sz="2400">
                <a:ea typeface="SimSun" charset="0"/>
              </a:rPr>
              <a:t>是个缓解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</a:rPr>
              <a:t>键盘压力”的帮手函数，功能根本不全。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用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来拼接字符串也只是初学者的做法，他们并不是专业的字符串格式化工具。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想要完整的功能（指定多少进制，左右对齐等），可以用专业的做法</a:t>
            </a:r>
            <a:r>
              <a:rPr lang="zh-CN" sz="2400">
                <a:ea typeface="SimSun" charset="0"/>
              </a:rPr>
              <a:t>：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语言的</a:t>
            </a:r>
            <a:r>
              <a:rPr lang="en-US" altLang="zh-CN" sz="2400">
                <a:ea typeface="SimSun" charset="0"/>
              </a:rPr>
              <a:t> sprintf</a:t>
            </a:r>
            <a:endParaRPr 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古代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stringstream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en-US" altLang="zh-CN" sz="2400">
                <a:ea typeface="SimSun" charset="0"/>
              </a:rPr>
              <a:t>C++20 </a:t>
            </a:r>
            <a:r>
              <a:rPr lang="zh-CN" altLang="en-US" sz="2400">
                <a:ea typeface="SimSun" charset="0"/>
              </a:rPr>
              <a:t>新增的</a:t>
            </a:r>
            <a:r>
              <a:rPr lang="en-US" altLang="zh-CN" sz="2400">
                <a:ea typeface="SimSun" charset="0"/>
              </a:rPr>
              <a:t> std::format</a:t>
            </a:r>
            <a:endParaRPr lang="en-US" altLang="zh-CN" sz="24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第三方库提供的</a:t>
            </a:r>
            <a:r>
              <a:rPr lang="en-US" altLang="zh-CN" sz="2400">
                <a:ea typeface="SimSun" charset="0"/>
              </a:rPr>
              <a:t> fmt::format</a:t>
            </a:r>
            <a:r>
              <a:rPr lang="zh-CN" altLang="en-US" sz="2400">
                <a:ea typeface="SimSun" charset="0"/>
              </a:rPr>
              <a:t>（https://github.com/fmtlib/fmt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endParaRPr lang="zh-CN" altLang="en-US" sz="24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ea typeface="SimSun" charset="0"/>
              </a:rPr>
              <a:t>参考小彭老师在</a:t>
            </a:r>
            <a:r>
              <a:rPr lang="en-US" altLang="zh-CN" sz="2400">
                <a:ea typeface="SimSun" charset="0"/>
              </a:rPr>
              <a:t> zeno </a:t>
            </a:r>
            <a:r>
              <a:rPr lang="zh-CN" altLang="en-US" sz="2400">
                <a:ea typeface="SimSun" charset="0"/>
              </a:rPr>
              <a:t>里手撸的</a:t>
            </a:r>
            <a:r>
              <a:rPr lang="zh-CN" sz="2400">
                <a:ea typeface="SimSun" charset="0"/>
              </a:rPr>
              <a:t>两个函数（能支持任意</a:t>
            </a:r>
            <a:r>
              <a:rPr lang="en-US" altLang="zh-CN" sz="2400">
                <a:ea typeface="SimSun" charset="0"/>
              </a:rPr>
              <a:t> STL </a:t>
            </a:r>
            <a:r>
              <a:rPr lang="zh-CN" sz="2400">
                <a:ea typeface="SimSun" charset="0"/>
              </a:rPr>
              <a:t>容器的打印）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zh-CN" altLang="en-US" sz="1600">
                <a:ea typeface="SimSun" charset="0"/>
              </a:rPr>
              <a:t>https://github.com/zenustech/zeno/blob/master/zeno/include/zeno/utils/to_string.h</a:t>
            </a:r>
            <a:endParaRPr lang="zh-CN" altLang="en-US" sz="1600">
              <a:ea typeface="SimSun" charset="0"/>
            </a:endParaRPr>
          </a:p>
          <a:p>
            <a:r>
              <a:rPr lang="zh-CN" altLang="en-US" sz="1600">
                <a:ea typeface="SimSun" charset="0"/>
                <a:sym typeface="+mn-ea"/>
              </a:rPr>
              <a:t>https://github.com/zenustech/zeno/blob/master/zeno/include/zeno/utils/</a:t>
            </a:r>
            <a:r>
              <a:rPr lang="en-US" altLang="zh-CN" sz="1600">
                <a:ea typeface="SimSun" charset="0"/>
                <a:sym typeface="+mn-ea"/>
              </a:rPr>
              <a:t>format</a:t>
            </a:r>
            <a:r>
              <a:rPr lang="zh-CN" altLang="en-US" sz="1600">
                <a:ea typeface="SimSun" charset="0"/>
                <a:sym typeface="+mn-ea"/>
              </a:rPr>
              <a:t>.h</a:t>
            </a:r>
            <a:endParaRPr lang="zh-CN" altLang="en-US" sz="1600">
              <a:ea typeface="SimSun" charset="0"/>
            </a:endParaRPr>
          </a:p>
          <a:p>
            <a:endParaRPr lang="zh-CN" altLang="en-US" sz="1600">
              <a:ea typeface="SimSun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cout </a:t>
            </a:r>
            <a:r>
              <a:rPr lang="zh-CN" altLang="en-US">
                <a:ea typeface="SimSun" charset="0"/>
              </a:rPr>
              <a:t>支持十六进制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8190" y="1629410"/>
            <a:ext cx="8134350" cy="44672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9355" y="2331720"/>
            <a:ext cx="4652645" cy="4526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官方推荐用</a:t>
            </a:r>
            <a:r>
              <a:rPr lang="en-US" altLang="zh-CN">
                <a:ea typeface="SimSun" charset="0"/>
              </a:rPr>
              <a:t> stringstream </a:t>
            </a:r>
            <a:r>
              <a:rPr lang="zh-CN" altLang="en-US">
                <a:ea typeface="SimSun" charset="0"/>
              </a:rPr>
              <a:t>取代</a:t>
            </a:r>
            <a:r>
              <a:rPr lang="en-US" altLang="zh-CN">
                <a:ea typeface="SimSun" charset="0"/>
              </a:rPr>
              <a:t> to_string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400"/>
              <a:t>cout </a:t>
            </a:r>
            <a:r>
              <a:rPr lang="zh-CN" altLang="en-US" sz="2400">
                <a:ea typeface="SimSun" charset="0"/>
              </a:rPr>
              <a:t>这么方便，能不能让他不要直接输出到控制台，而是把结果存到一个字符串呢？这正是字符串流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的作用。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完全一样，同样的</a:t>
            </a:r>
            <a:r>
              <a:rPr lang="en-US" altLang="zh-CN" sz="2400">
                <a:ea typeface="SimSun" charset="0"/>
              </a:rPr>
              <a:t> &lt;&lt;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hex </a:t>
            </a:r>
            <a:r>
              <a:rPr lang="zh-CN" altLang="en-US" sz="2400">
                <a:ea typeface="SimSun" charset="0"/>
              </a:rPr>
              <a:t>选项。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但是他的输出会保存到一个字符串里。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调用成员函数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.str() </a:t>
            </a:r>
            <a:r>
              <a:rPr lang="zh-CN" altLang="en-US" sz="2400">
                <a:ea typeface="SimSun" charset="0"/>
                <a:sym typeface="+mn-ea"/>
              </a:rPr>
              <a:t>就能取出这个字符串了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之后这个字符串就可以用作其他用途，比如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printf </a:t>
            </a:r>
            <a:r>
              <a:rPr lang="zh-CN" altLang="en-US" sz="2400">
                <a:ea typeface="SimSun" charset="0"/>
                <a:sym typeface="+mn-ea"/>
              </a:rPr>
              <a:t>打印，或者用于查询数据库，都没问题。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这里比较无聊，最后还是直接输出到了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stringstream </a:t>
            </a:r>
            <a:r>
              <a:rPr lang="zh-CN" altLang="en-US">
                <a:ea typeface="SimSun" charset="0"/>
              </a:rPr>
              <a:t>也可以取代</a:t>
            </a:r>
            <a:r>
              <a:rPr lang="en-US" altLang="zh-CN">
                <a:ea typeface="SimSun" charset="0"/>
              </a:rPr>
              <a:t> stoi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刚刚展示了</a:t>
            </a:r>
            <a:r>
              <a:rPr lang="en-US" altLang="zh-CN" sz="2400">
                <a:ea typeface="SimSun" charset="0"/>
              </a:rPr>
              <a:t> stringstream </a:t>
            </a:r>
            <a:r>
              <a:rPr lang="zh-CN" altLang="en-US" sz="2400">
                <a:ea typeface="SimSun" charset="0"/>
              </a:rPr>
              <a:t>模仿</a:t>
            </a:r>
            <a:r>
              <a:rPr lang="en-US" altLang="zh-CN" sz="2400">
                <a:ea typeface="SimSun" charset="0"/>
              </a:rPr>
              <a:t> cout </a:t>
            </a:r>
            <a:r>
              <a:rPr lang="zh-CN" altLang="en-US" sz="2400">
                <a:ea typeface="SimSun" charset="0"/>
              </a:rPr>
              <a:t>的方法。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stringstream </a:t>
            </a:r>
            <a:r>
              <a:rPr lang="zh-CN" altLang="en-US" sz="2400">
                <a:ea typeface="SimSun" charset="0"/>
              </a:rPr>
              <a:t>也可以模仿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，用</a:t>
            </a:r>
            <a:r>
              <a:rPr lang="en-US" altLang="zh-CN" sz="2400">
                <a:ea typeface="SimSun" charset="0"/>
              </a:rPr>
              <a:t> &gt;&gt;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总结：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&lt;&lt;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cout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to_string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&gt;&gt; </a:t>
            </a:r>
            <a:r>
              <a:rPr lang="zh-CN" altLang="en-US" sz="2400">
                <a:ea typeface="SimSun" charset="0"/>
              </a:rPr>
              <a:t>可以模仿</a:t>
            </a:r>
            <a:r>
              <a:rPr lang="en-US" altLang="zh-CN" sz="2400">
                <a:ea typeface="SimSun" charset="0"/>
              </a:rPr>
              <a:t> cin</a:t>
            </a:r>
            <a:r>
              <a:rPr lang="zh-CN" altLang="en-US" sz="2400">
                <a:ea typeface="SimSun" charset="0"/>
              </a:rPr>
              <a:t>，取代</a:t>
            </a:r>
            <a:r>
              <a:rPr lang="en-US" altLang="zh-CN" sz="2400">
                <a:ea typeface="SimSun" charset="0"/>
              </a:rPr>
              <a:t> stoi/stof/stod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最重要的是他支持各种控制选项（如</a:t>
            </a:r>
            <a:r>
              <a:rPr lang="en-US" altLang="zh-CN" sz="2400">
                <a:ea typeface="SimSun" charset="0"/>
              </a:rPr>
              <a:t> hex</a:t>
            </a:r>
            <a:r>
              <a:rPr lang="zh-CN" altLang="en-US" sz="2400">
                <a:ea typeface="SimSun" charset="0"/>
              </a:rPr>
              <a:t>），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功能性比</a:t>
            </a:r>
            <a:r>
              <a:rPr lang="en-US" altLang="zh-CN" sz="2400">
                <a:ea typeface="SimSun" charset="0"/>
                <a:sym typeface="+mn-ea"/>
              </a:rPr>
              <a:t> to_string 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en-US" altLang="zh-CN" sz="2400">
                <a:ea typeface="SimSun" charset="0"/>
                <a:sym typeface="+mn-ea"/>
              </a:rPr>
              <a:t> stoi </a:t>
            </a:r>
            <a:r>
              <a:rPr lang="zh-CN" altLang="en-US" sz="2400">
                <a:ea typeface="SimSun" charset="0"/>
                <a:sym typeface="+mn-ea"/>
              </a:rPr>
              <a:t>更强大。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要导入</a:t>
            </a:r>
            <a:r>
              <a:rPr lang="zh-CN" sz="2400">
                <a:ea typeface="SimSun" charset="0"/>
              </a:rPr>
              <a:t>他，</a:t>
            </a:r>
            <a:r>
              <a:rPr lang="zh-CN" altLang="en-US" sz="2400">
                <a:ea typeface="SimSun" charset="0"/>
              </a:rPr>
              <a:t>只需</a:t>
            </a:r>
            <a:r>
              <a:rPr lang="en-US" altLang="zh-CN" sz="2400">
                <a:ea typeface="SimSun" charset="0"/>
              </a:rPr>
              <a:t> #include &lt;sstream&gt; </a:t>
            </a:r>
            <a:r>
              <a:rPr lang="zh-CN" altLang="en-US" sz="2400">
                <a:ea typeface="SimSun" charset="0"/>
              </a:rPr>
              <a:t>即可。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9290" y="1677670"/>
            <a:ext cx="5172710" cy="518033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 </a:t>
            </a:r>
            <a:r>
              <a:rPr lang="zh-CN" altLang="en-US">
                <a:ea typeface="SimSun" charset="0"/>
              </a:rPr>
              <a:t>获取指定位置的字符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145" y="1165860"/>
            <a:ext cx="10972800" cy="4525963"/>
          </a:xfrm>
        </p:spPr>
        <p:txBody>
          <a:bodyPr/>
          <a:p>
            <a:r>
              <a:rPr lang="en-US" sz="2800"/>
              <a:t>s.at(i)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s[i] </a:t>
            </a:r>
            <a:r>
              <a:rPr lang="zh-CN" altLang="en-US" sz="2800">
                <a:ea typeface="SimSun" charset="0"/>
              </a:rPr>
              <a:t>都可以获取字符串中的第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个字符。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区别在于</a:t>
            </a:r>
            <a:r>
              <a:rPr lang="en-US" altLang="zh-CN" sz="2800">
                <a:ea typeface="SimSun" charset="0"/>
              </a:rPr>
              <a:t> at </a:t>
            </a:r>
            <a:r>
              <a:rPr lang="zh-CN" altLang="en-US" sz="2800">
                <a:ea typeface="SimSun" charset="0"/>
              </a:rPr>
              <a:t>如果遇到</a:t>
            </a:r>
            <a:r>
              <a:rPr lang="en-US" altLang="zh-CN" sz="2800">
                <a:ea typeface="SimSun" charset="0"/>
              </a:rPr>
              <a:t> i </a:t>
            </a:r>
            <a:r>
              <a:rPr lang="zh-CN" altLang="en-US" sz="2800">
                <a:ea typeface="SimSun" charset="0"/>
              </a:rPr>
              <a:t>越界的情况，也就是检测到</a:t>
            </a:r>
            <a:r>
              <a:rPr lang="en-US" altLang="zh-CN" sz="2800">
                <a:ea typeface="SimSun" charset="0"/>
              </a:rPr>
              <a:t> i ≥ s.size() </a:t>
            </a:r>
            <a:r>
              <a:rPr lang="zh-CN" altLang="en-US" sz="2800">
                <a:ea typeface="SimSun" charset="0"/>
              </a:rPr>
              <a:t>时，会抛出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异常终止程序。使用</a:t>
            </a:r>
            <a:r>
              <a:rPr lang="en-US" altLang="zh-CN" sz="2800">
                <a:ea typeface="SimSun" charset="0"/>
                <a:sym typeface="+mn-ea"/>
              </a:rPr>
              <a:t> gdb </a:t>
            </a:r>
            <a:r>
              <a:rPr lang="zh-CN" altLang="en-US" sz="2800">
                <a:ea typeface="SimSun" charset="0"/>
                <a:sym typeface="+mn-ea"/>
              </a:rPr>
              <a:t>等调试器就可以在出这个异常的时候暂停，帮你调试错误（BV1kP4y1K7Eo）。也可以从外部函数</a:t>
            </a:r>
            <a:r>
              <a:rPr lang="en-US" altLang="zh-CN" sz="2800">
                <a:ea typeface="SimSun" charset="0"/>
                <a:sym typeface="+mn-ea"/>
              </a:rPr>
              <a:t> catch </a:t>
            </a:r>
            <a:r>
              <a:rPr lang="zh-CN" altLang="en-US" sz="2800">
                <a:ea typeface="SimSun" charset="0"/>
                <a:sym typeface="+mn-ea"/>
              </a:rPr>
              <a:t>住这个异常（以后再讲）。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而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则不会抛出异常，他只是简单地给字符串的首地址指针和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做个加法运算，得到新的指针并解引用。如果你给的</a:t>
            </a:r>
            <a:r>
              <a:rPr lang="en-US" altLang="zh-CN" sz="2800">
                <a:ea typeface="SimSun" charset="0"/>
                <a:sym typeface="+mn-ea"/>
              </a:rPr>
              <a:t> i </a:t>
            </a:r>
            <a:r>
              <a:rPr lang="zh-CN" altLang="en-US" sz="2800">
                <a:ea typeface="SimSun" charset="0"/>
                <a:sym typeface="+mn-ea"/>
              </a:rPr>
              <a:t>超过了字符串大小</a:t>
            </a:r>
            <a:r>
              <a:rPr lang="en-US" altLang="zh-CN" sz="2800">
                <a:ea typeface="SimSun" charset="0"/>
                <a:sym typeface="+mn-ea"/>
              </a:rPr>
              <a:t> i ≥ s.size()</a:t>
            </a:r>
            <a:r>
              <a:rPr lang="zh-CN" altLang="en-US" sz="2800">
                <a:ea typeface="SimSun" charset="0"/>
                <a:sym typeface="+mn-ea"/>
              </a:rPr>
              <a:t>，那程序的行为是未定义的，因为这个地方可能有其他的对象，程序可能会奔溃，也可能行为异常。如果是富连网程序，还可能会被黑客利用，窃取或篡改服务器上的数据。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那为什么还要</a:t>
            </a:r>
            <a:r>
              <a:rPr lang="en-US" altLang="zh-CN" sz="2800">
                <a:ea typeface="SimSun" charset="0"/>
                <a:sym typeface="+mn-ea"/>
              </a:rPr>
              <a:t> []</a:t>
            </a:r>
            <a:r>
              <a:rPr lang="zh-CN" altLang="en-US" sz="2800">
                <a:ea typeface="SimSun" charset="0"/>
                <a:sym typeface="+mn-ea"/>
              </a:rPr>
              <a:t>？性能！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做越界检测需要额外的开销，</a:t>
            </a:r>
            <a:r>
              <a:rPr lang="en-US" altLang="zh-CN" sz="2800">
                <a:ea typeface="SimSun" charset="0"/>
                <a:sym typeface="+mn-ea"/>
              </a:rPr>
              <a:t>[] </a:t>
            </a:r>
            <a:r>
              <a:rPr lang="zh-CN" altLang="en-US" sz="2800">
                <a:ea typeface="SimSun" charset="0"/>
                <a:sym typeface="+mn-ea"/>
              </a:rPr>
              <a:t>不需要。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所以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更高效，</a:t>
            </a:r>
            <a:r>
              <a:rPr lang="en-US" altLang="zh-CN" sz="2800">
                <a:ea typeface="SimSun" charset="0"/>
                <a:sym typeface="+mn-ea"/>
              </a:rPr>
              <a:t>at </a:t>
            </a:r>
            <a:r>
              <a:rPr lang="zh-CN" altLang="en-US" sz="2800">
                <a:ea typeface="SimSun" charset="0"/>
                <a:sym typeface="+mn-ea"/>
              </a:rPr>
              <a:t>更安全。遇到诡异</a:t>
            </a:r>
            <a:r>
              <a:rPr lang="en-US" altLang="zh-CN" sz="2800">
                <a:ea typeface="SimSun" charset="0"/>
                <a:sym typeface="+mn-ea"/>
              </a:rPr>
              <a:t> bug </a:t>
            </a:r>
            <a:r>
              <a:rPr lang="zh-CN" altLang="en-US" sz="2800">
                <a:ea typeface="SimSun" charset="0"/>
                <a:sym typeface="+mn-ea"/>
              </a:rPr>
              <a:t>时，试试把</a:t>
            </a:r>
            <a:r>
              <a:rPr lang="en-US" altLang="zh-CN" sz="2800">
                <a:ea typeface="SimSun" charset="0"/>
                <a:sym typeface="+mn-ea"/>
              </a:rPr>
              <a:t> [] </a:t>
            </a:r>
            <a:r>
              <a:rPr lang="zh-CN" altLang="en-US" sz="2800">
                <a:ea typeface="SimSun" charset="0"/>
                <a:sym typeface="+mn-ea"/>
              </a:rPr>
              <a:t>都改成</a:t>
            </a:r>
            <a:r>
              <a:rPr lang="en-US" altLang="zh-CN" sz="2800">
                <a:ea typeface="SimSun" charset="0"/>
                <a:sym typeface="+mn-ea"/>
              </a:rPr>
              <a:t> at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at </a:t>
            </a:r>
            <a:r>
              <a:rPr lang="zh-CN" altLang="en-US">
                <a:ea typeface="SimSun" charset="0"/>
                <a:sym typeface="+mn-ea"/>
              </a:rPr>
              <a:t>获取指定位置的字符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835" y="1228090"/>
            <a:ext cx="8482330" cy="562991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获取字符串长度有两种写法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有两种写法，</a:t>
            </a:r>
            <a:r>
              <a:rPr lang="en-US" altLang="zh-CN">
                <a:ea typeface="SimSun" charset="0"/>
              </a:rPr>
              <a:t>s.length()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s.size() </a:t>
            </a:r>
            <a:r>
              <a:rPr lang="zh-CN" altLang="en-US">
                <a:ea typeface="SimSun" charset="0"/>
              </a:rPr>
              <a:t>等价。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其中</a:t>
            </a:r>
            <a:r>
              <a:rPr lang="en-US" altLang="zh-CN">
                <a:ea typeface="SimSun" charset="0"/>
              </a:rPr>
              <a:t> size </a:t>
            </a:r>
            <a:r>
              <a:rPr lang="zh-CN" altLang="en-US">
                <a:ea typeface="SimSun" charset="0"/>
              </a:rPr>
              <a:t>是和</a:t>
            </a:r>
            <a:r>
              <a:rPr lang="en-US" altLang="zh-CN">
                <a:ea typeface="SimSun" charset="0"/>
              </a:rPr>
              <a:t> vector </a:t>
            </a:r>
            <a:r>
              <a:rPr lang="zh-CN" altLang="en-US">
                <a:ea typeface="SimSun" charset="0"/>
              </a:rPr>
              <a:t>一样的名字，方便程序员理解。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但是为什么标准委员会还要发明一个一模一样的</a:t>
            </a:r>
            <a:r>
              <a:rPr lang="en-US" altLang="zh-CN">
                <a:ea typeface="SimSun" charset="0"/>
              </a:rPr>
              <a:t> length</a:t>
            </a:r>
            <a:r>
              <a:rPr lang="zh-CN" altLang="en-US">
                <a:ea typeface="SimSun" charset="0"/>
              </a:rPr>
              <a:t>？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小彭老师只能说是“孔乙己直呼内行</a:t>
            </a:r>
            <a:r>
              <a:rPr lang="zh-CN" altLang="en-US">
                <a:ea typeface="SimSun" charset="0"/>
                <a:sym typeface="+mn-ea"/>
              </a:rPr>
              <a:t>”了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4085" y="3572510"/>
            <a:ext cx="3637915" cy="328549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7" name="Content Placeholder 6"/>
          <p:cNvSpPr/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函数原型为：</a:t>
            </a:r>
            <a:endParaRPr lang="zh-CN" altLang="en-US" sz="2000">
              <a:ea typeface="SimSun" charset="0"/>
            </a:endParaRPr>
          </a:p>
          <a:p>
            <a:r>
              <a:rPr lang="en-US" sz="2000">
                <a:solidFill>
                  <a:srgbClr val="002060"/>
                </a:solidFill>
              </a:rPr>
              <a:t>string substr(size_t </a:t>
            </a:r>
            <a:r>
              <a:rPr lang="en-US" sz="2000">
                <a:solidFill>
                  <a:srgbClr val="FF0000"/>
                </a:solidFill>
              </a:rPr>
              <a:t>pos</a:t>
            </a:r>
            <a:r>
              <a:rPr lang="en-US" sz="2000">
                <a:solidFill>
                  <a:srgbClr val="002060"/>
                </a:solidFill>
              </a:rPr>
              <a:t> = 0, size_t </a:t>
            </a:r>
            <a:r>
              <a:rPr lang="en-US" sz="2000">
                <a:solidFill>
                  <a:srgbClr val="00B050"/>
                </a:solidFill>
              </a:rPr>
              <a:t>len</a:t>
            </a:r>
            <a:r>
              <a:rPr lang="en-US" sz="2000">
                <a:solidFill>
                  <a:srgbClr val="002060"/>
                </a:solidFill>
              </a:rPr>
              <a:t> = </a:t>
            </a:r>
            <a:r>
              <a:rPr lang="en-US" sz="2000">
                <a:solidFill>
                  <a:srgbClr val="7030A0"/>
                </a:solidFill>
              </a:rPr>
              <a:t>-1</a:t>
            </a:r>
            <a:r>
              <a:rPr lang="en-US" sz="2000">
                <a:solidFill>
                  <a:srgbClr val="002060"/>
                </a:solidFill>
              </a:rPr>
              <a:t>) const;</a:t>
            </a:r>
            <a:endParaRPr lang="en-US" sz="2000">
              <a:solidFill>
                <a:srgbClr val="002060"/>
              </a:solidFill>
            </a:endParaRPr>
          </a:p>
          <a:p>
            <a:r>
              <a:rPr lang="en-US" sz="2000"/>
              <a:t>substr(pos, len) </a:t>
            </a:r>
            <a:r>
              <a:rPr lang="zh-CN" altLang="en-US" sz="2000">
                <a:ea typeface="SimSun" charset="0"/>
              </a:rPr>
              <a:t>会截取从第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个字符开始，长度为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的子字符串，原字符串不会改变。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如果原字符串剩余部分长度不足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sz="2000">
                <a:solidFill>
                  <a:srgbClr val="00B050"/>
                </a:solidFill>
                <a:ea typeface="SimSun" charset="0"/>
              </a:rPr>
              <a:t>len</a:t>
            </a:r>
            <a:r>
              <a:rPr lang="zh-CN" altLang="en-US" sz="2000">
                <a:ea typeface="SimSun" charset="0"/>
              </a:rPr>
              <a:t>，则返回长度小于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的子字符串而不会出错。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如果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FF0000"/>
                </a:solidFill>
                <a:ea typeface="SimSun" charset="0"/>
              </a:rPr>
              <a:t>pos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超出了原字符串的范围，则抛出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std::out_of_range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异常（和</a:t>
            </a:r>
            <a:r>
              <a:rPr lang="en-US" altLang="zh-CN" sz="2000">
                <a:ea typeface="SimSun" charset="0"/>
              </a:rPr>
              <a:t> at </a:t>
            </a:r>
            <a:r>
              <a:rPr lang="zh-CN" altLang="en-US" sz="2000">
                <a:ea typeface="SimSun" charset="0"/>
              </a:rPr>
              <a:t>同款的哦</a:t>
            </a:r>
            <a:r>
              <a:rPr lang="zh-CN" altLang="en-US" sz="2000">
                <a:ea typeface="SimSun" charset="0"/>
              </a:rPr>
              <a:t>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可以指定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</a:rPr>
              <a:t>（即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string::npos</a:t>
            </a:r>
            <a:r>
              <a:rPr lang="zh-CN" altLang="en-US" sz="2000">
                <a:ea typeface="SimSun" charset="0"/>
              </a:rPr>
              <a:t>），此时会截取从</a:t>
            </a:r>
            <a:r>
              <a:rPr lang="en-US" altLang="zh-CN" sz="2000">
                <a:ea typeface="SimSun" charset="0"/>
              </a:rPr>
              <a:t> pos </a:t>
            </a:r>
            <a:r>
              <a:rPr lang="zh-CN" altLang="en-US" sz="2000">
                <a:ea typeface="SimSun" charset="0"/>
              </a:rPr>
              <a:t>开始直到原字符串末尾的子字符串。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不指定第二参数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时，默认的</a:t>
            </a:r>
            <a:r>
              <a:rPr lang="en-US" altLang="zh-CN" sz="2000">
                <a:solidFill>
                  <a:srgbClr val="00B050"/>
                </a:solidFill>
                <a:ea typeface="SimSun" charset="0"/>
              </a:rPr>
              <a:t> len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7030A0"/>
                </a:solidFill>
                <a:ea typeface="SimSun" charset="0"/>
              </a:rPr>
              <a:t>-1</a:t>
            </a:r>
            <a:r>
              <a:rPr lang="zh-CN" altLang="en-US" sz="2000">
                <a:ea typeface="SimSun" charset="0"/>
                <a:sym typeface="+mn-ea"/>
              </a:rPr>
              <a:t>（见下方第三个例子）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</a:rPr>
              <a:t>1, 3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) = “ell”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1, 99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1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“ello”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0, 3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“hel”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“hello”.substr(</a:t>
            </a:r>
            <a:r>
              <a:rPr lang="en-US" altLang="zh-CN" sz="2000" b="1">
                <a:solidFill>
                  <a:srgbClr val="002060"/>
                </a:solidFill>
                <a:ea typeface="SimSun" charset="0"/>
                <a:sym typeface="+mn-ea"/>
              </a:rPr>
              <a:t>99, 3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) = </a:t>
            </a:r>
            <a:r>
              <a:rPr lang="zh-CN" altLang="en-US" sz="2000">
                <a:ea typeface="SimSun" charset="0"/>
                <a:sym typeface="+mn-ea"/>
              </a:rPr>
              <a:t>抛出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  <a:sym typeface="+mn-ea"/>
              </a:rPr>
              <a:t>std::out_of_range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异常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substr </a:t>
            </a:r>
            <a:r>
              <a:rPr lang="zh-CN" altLang="en-US">
                <a:ea typeface="SimSun" charset="0"/>
              </a:rPr>
              <a:t>切下一段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1760" y="1341120"/>
            <a:ext cx="9428480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find </a:t>
            </a:r>
            <a:r>
              <a:rPr lang="zh-CN" altLang="en-US" sz="2800">
                <a:ea typeface="SimSun" charset="0"/>
              </a:rPr>
              <a:t>拥有众多重载，我们一个个来看。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ea typeface="SimSun" charset="0"/>
              </a:rPr>
              <a:t>size_t find(char c,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find(string_view svt, size_t pos = 0) const noexcept;</a:t>
            </a:r>
            <a:endParaRPr lang="en-US" altLang="zh-CN" sz="2800">
              <a:ea typeface="SimSun" charset="0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find(string const &amp;str, size_t pos = 0) const noexcept;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find(const char *s, size_t pos = 0) const;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en-US" altLang="zh-CN" sz="2800">
                <a:ea typeface="SimSun" charset="0"/>
                <a:sym typeface="+mn-ea"/>
              </a:rPr>
              <a:t>size_t </a:t>
            </a:r>
            <a:r>
              <a:rPr lang="en-US" altLang="zh-CN" sz="2800">
                <a:ea typeface="SimSun" charset="0"/>
              </a:rPr>
              <a:t>find(const char *s, size_t pos, size_t count) const;</a:t>
            </a:r>
            <a:endParaRPr lang="en-US" altLang="zh-CN" sz="2800">
              <a:ea typeface="SimSun" charset="0"/>
            </a:endParaRPr>
          </a:p>
          <a:p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为什么最后两个重载没有标记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noexcept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？历史原因，实际上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find 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函数都是不会抛出异常的，他找不到只会返回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bg1">
                  <a:lumMod val="65000"/>
                </a:schemeClr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</a:t>
            </a:r>
            <a:r>
              <a:rPr lang="zh-CN" altLang="en-US" sz="2800"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注意：如果原字符串中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ym typeface="+mn-ea"/>
              </a:rPr>
              <a:t>‘c’ </a:t>
            </a:r>
            <a:r>
              <a:rPr lang="zh-CN" altLang="en-US" sz="2800"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“i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会返回</a:t>
            </a:r>
            <a:r>
              <a:rPr lang="en-US" altLang="zh-CN" sz="2800">
                <a:ea typeface="SimSun" charset="0"/>
              </a:rPr>
              <a:t> 1</a:t>
            </a:r>
            <a:r>
              <a:rPr lang="zh-CN" altLang="en-US" sz="2800">
                <a:ea typeface="SimSun" charset="0"/>
              </a:rPr>
              <a:t>，因为他找到的是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第二个</a:t>
            </a:r>
            <a:r>
              <a:rPr lang="zh-CN" altLang="en-US" sz="2800">
                <a:ea typeface="SimSun" charset="0"/>
              </a:rPr>
              <a:t>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，而计算机数数从</a:t>
            </a:r>
            <a:r>
              <a:rPr lang="en-US" altLang="zh-CN" sz="2800">
                <a:ea typeface="SimSun" charset="0"/>
              </a:rPr>
              <a:t> 0 </a:t>
            </a:r>
            <a:r>
              <a:rPr lang="zh-CN" altLang="en-US" sz="2800">
                <a:ea typeface="SimSun" charset="0"/>
              </a:rPr>
              <a:t>开始，所以他认为是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1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没毛病。</a:t>
            </a:r>
            <a:endParaRPr lang="zh-CN" altLang="en-US" sz="2800">
              <a:ea typeface="SimSun" charset="0"/>
            </a:endParaRPr>
          </a:p>
          <a:p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find(‘c’,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会在字符串中查找字符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，不同的是</a:t>
            </a:r>
            <a:r>
              <a:rPr lang="zh-CN" altLang="en-US" sz="2800" b="1">
                <a:ea typeface="SimSun" charset="0"/>
              </a:rPr>
              <a:t>他会从第</a:t>
            </a:r>
            <a:r>
              <a:rPr lang="en-US" altLang="zh-CN" sz="2800" b="1">
                <a:ea typeface="SimSun" charset="0"/>
              </a:rPr>
              <a:t> pos </a:t>
            </a:r>
            <a:r>
              <a:rPr lang="zh-CN" altLang="en-US" sz="2800" b="1">
                <a:ea typeface="SimSun" charset="0"/>
              </a:rPr>
              <a:t>个字符开始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3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，因为是从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个</a:t>
            </a:r>
            <a:r>
              <a:rPr lang="zh-CN" altLang="en-US" sz="2800">
                <a:ea typeface="SimSun" charset="0"/>
                <a:sym typeface="+mn-ea"/>
              </a:rPr>
              <a:t>字符</a:t>
            </a:r>
            <a:r>
              <a:rPr lang="en-US" altLang="zh-CN" sz="2800">
                <a:ea typeface="SimSun" charset="0"/>
                <a:sym typeface="+mn-ea"/>
              </a:rPr>
              <a:t> ‘t’ </a:t>
            </a:r>
            <a:r>
              <a:rPr lang="zh-CN" altLang="en-US" sz="2800">
                <a:ea typeface="SimSun" charset="0"/>
                <a:sym typeface="+mn-ea"/>
              </a:rPr>
              <a:t>开始查找（人类看来是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第四个</a:t>
            </a:r>
            <a:r>
              <a:rPr lang="zh-CN" altLang="en-US" sz="2800">
                <a:ea typeface="SimSun" charset="0"/>
                <a:sym typeface="+mn-ea"/>
              </a:rPr>
              <a:t>），所以第一个</a:t>
            </a:r>
            <a:r>
              <a:rPr lang="en-US" altLang="zh-CN" sz="2800">
                <a:ea typeface="SimSun" charset="0"/>
                <a:sym typeface="+mn-ea"/>
              </a:rPr>
              <a:t> ‘c’ </a:t>
            </a:r>
            <a:r>
              <a:rPr lang="zh-CN" altLang="en-US" sz="2800">
                <a:ea typeface="SimSun" charset="0"/>
                <a:sym typeface="+mn-ea"/>
              </a:rPr>
              <a:t>被略过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所在的位置刚好就是</a:t>
            </a:r>
            <a:r>
              <a:rPr lang="en-US" altLang="zh-CN" sz="2800">
                <a:ea typeface="SimSun" charset="0"/>
              </a:rPr>
              <a:t> ‘c’</a:t>
            </a:r>
            <a:r>
              <a:rPr lang="zh-CN" altLang="en-US" sz="2800">
                <a:ea typeface="SimSun" charset="0"/>
              </a:rPr>
              <a:t>，那么会返回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i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a</a:t>
            </a:r>
            <a:r>
              <a:rPr lang="en-US" altLang="zh-CN" sz="2800">
                <a:solidFill>
                  <a:schemeClr val="bg1">
                    <a:lumMod val="75000"/>
                  </a:schemeClr>
                </a:solidFill>
                <a:ea typeface="SimSun" charset="0"/>
                <a:sym typeface="+mn-ea"/>
              </a:rPr>
              <a:t>t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hthe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at”.find(‘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c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’,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会返回</a:t>
            </a:r>
            <a:r>
              <a:rPr lang="en-US" altLang="zh-CN" sz="2800">
                <a:ea typeface="SimSun" charset="0"/>
                <a:sym typeface="+mn-ea"/>
              </a:rPr>
              <a:t> 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>
                <a:solidFill>
                  <a:schemeClr val="tx1"/>
                </a:solidFill>
              </a:rPr>
              <a:t>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，如果找到，返回这个字符第一次出现所在的位置。如果找不到，返回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-1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注意：如果原字符串中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sz="2800">
                <a:solidFill>
                  <a:schemeClr val="tx1"/>
                </a:solidFill>
                <a:sym typeface="+mn-ea"/>
              </a:rPr>
              <a:t>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出现了多次，则只会返回第一个出现的位置。例如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“i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catchthe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cat”.find(‘c’)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，因为他找到的是第二个字符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，而计算机数数从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0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开始，所以他认为是第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1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个没毛病。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find(‘c’, pos)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会在字符串中查找字符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，不同的是他会从第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个字符开始，例如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tchthecat”.find(‘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3)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，因为是从第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3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个字符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‘t’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开始查找（人类看来是第四个），所以第一个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‘c’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被略过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</a:endParaRPr>
          </a:p>
          <a:p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如果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 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所在的位置刚好就是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‘c’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，那么会返回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pos</a:t>
            </a:r>
            <a:r>
              <a:rPr lang="zh-CN" altLang="en-US" sz="2800">
                <a:solidFill>
                  <a:schemeClr val="tx1"/>
                </a:solidFill>
                <a:ea typeface="SimSun" charset="0"/>
              </a:rPr>
              <a:t>，例如</a:t>
            </a:r>
            <a:r>
              <a:rPr lang="en-US" altLang="zh-CN" sz="2800">
                <a:solidFill>
                  <a:schemeClr val="tx1"/>
                </a:solidFill>
                <a:ea typeface="SimSun" charset="0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“icat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chthecat”.find(‘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c’, 4) 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会返回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 4</a:t>
            </a:r>
            <a:r>
              <a:rPr lang="zh-CN" altLang="en-US" sz="2800">
                <a:solidFill>
                  <a:schemeClr val="tx1"/>
                </a:solidFill>
                <a:ea typeface="SimSun" charset="0"/>
                <a:sym typeface="+mn-ea"/>
              </a:rPr>
              <a:t>。</a:t>
            </a:r>
            <a:endParaRPr lang="zh-CN" altLang="en-US" sz="2800">
              <a:solidFill>
                <a:schemeClr val="tx1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6085" y="1220470"/>
            <a:ext cx="6259195" cy="563753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(size_t)-1 </a:t>
            </a:r>
            <a:r>
              <a:rPr lang="zh-CN" altLang="en-US">
                <a:ea typeface="SimSun" charset="0"/>
              </a:rPr>
              <a:t>更专业的写法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类里定义了一个静态常量</a:t>
            </a:r>
            <a:r>
              <a:rPr lang="en-US" altLang="zh-CN" sz="2800">
                <a:ea typeface="SimSun" charset="0"/>
              </a:rPr>
              <a:t> npos</a:t>
            </a:r>
            <a:r>
              <a:rPr lang="zh-CN" altLang="en-US" sz="2800">
                <a:ea typeface="SimSun" charset="0"/>
              </a:rPr>
              <a:t>，其值为</a:t>
            </a:r>
            <a:r>
              <a:rPr lang="en-US" altLang="zh-CN" sz="2800">
                <a:ea typeface="SimSun" charset="0"/>
              </a:rPr>
              <a:t> (size_t)-1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我们使用时，可以用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sz="2800">
                <a:solidFill>
                  <a:srgbClr val="7030A0"/>
                </a:solidFill>
              </a:rPr>
              <a:t>std::string::npos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代替看起来很不专业的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因此，要查询一个字符串是否包含某一字符，可以写：</a:t>
            </a:r>
            <a:endParaRPr lang="zh-CN" altLang="en-US" sz="2800"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</a:rPr>
              <a:t>string::npos</a:t>
            </a:r>
            <a:endParaRPr lang="en-US" altLang="zh-CN" sz="2800">
              <a:solidFill>
                <a:srgbClr val="0070C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s.npos</a:t>
            </a:r>
            <a:endParaRPr lang="en-US" altLang="zh-CN" sz="2800">
              <a:solidFill>
                <a:srgbClr val="7030A0"/>
              </a:solidFill>
              <a:ea typeface="SimSun" charset="0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(size_t)-1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>
              <a:buAutoNum type="arabicPeriod"/>
            </a:pP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s.find(c) != </a:t>
            </a:r>
            <a:r>
              <a:rPr lang="en-US" altLang="zh-CN" sz="2800">
                <a:solidFill>
                  <a:srgbClr val="7030A0"/>
                </a:solidFill>
                <a:ea typeface="SimSun" charset="0"/>
                <a:sym typeface="+mn-ea"/>
              </a:rPr>
              <a:t>-1</a:t>
            </a:r>
            <a:endParaRPr lang="en-US" altLang="zh-CN" sz="2800">
              <a:solidFill>
                <a:srgbClr val="0070C0"/>
              </a:solidFill>
              <a:ea typeface="SimSun" charset="0"/>
              <a:sym typeface="+mn-ea"/>
            </a:endParaRPr>
          </a:p>
          <a:p>
            <a:pPr marL="514350" indent="-514350"/>
            <a:r>
              <a:rPr lang="zh-CN" altLang="en-US" sz="2800">
                <a:ea typeface="SimSun" charset="0"/>
              </a:rPr>
              <a:t>都是等价的。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3055" y="3303905"/>
            <a:ext cx="6798945" cy="355409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sz="2800">
                <a:solidFill>
                  <a:srgbClr val="0070C0"/>
                </a:solidFill>
              </a:rPr>
              <a:t>find(‘c’)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所在位置。</a:t>
            </a:r>
            <a:endParaRPr lang="zh-CN" altLang="en-US" sz="2800">
              <a:ea typeface="SimSun" charset="0"/>
            </a:endParaRPr>
          </a:p>
          <a:p>
            <a:r>
              <a:rPr lang="en-US" sz="2800">
                <a:solidFill>
                  <a:srgbClr val="0070C0"/>
                </a:solidFill>
              </a:rPr>
              <a:t>find(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sz="2800">
                <a:solidFill>
                  <a:srgbClr val="0070C0"/>
                </a:solidFill>
              </a:rPr>
              <a:t>str”)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会找到字符串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</a:t>
            </a:r>
            <a:r>
              <a:rPr lang="en-US" sz="2800">
                <a:sym typeface="+mn-ea"/>
              </a:rPr>
              <a:t>str” </a:t>
            </a:r>
            <a:r>
              <a:rPr lang="zh-CN" altLang="en-US" sz="2800">
                <a:ea typeface="SimSun" charset="0"/>
              </a:rPr>
              <a:t>第一次出现的位置，返回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  <a:sym typeface="+mn-ea"/>
              </a:rPr>
              <a:t>所在</a:t>
            </a:r>
            <a:r>
              <a:rPr lang="zh-CN" altLang="en-US" sz="2800">
                <a:ea typeface="SimSun" charset="0"/>
              </a:rPr>
              <a:t>位置。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3</a:t>
            </a:r>
            <a:r>
              <a:rPr lang="zh-CN" altLang="en-US" sz="2800">
                <a:ea typeface="SimSun" charset="0"/>
              </a:rPr>
              <a:t>，因为找到的是开头的字符</a:t>
            </a:r>
            <a:r>
              <a:rPr lang="en-US" altLang="zh-CN" sz="2800">
                <a:ea typeface="SimSun" charset="0"/>
              </a:rPr>
              <a:t> ‘l’</a:t>
            </a:r>
            <a:r>
              <a:rPr lang="zh-CN" altLang="en-US" sz="2800">
                <a:ea typeface="SimSun" charset="0"/>
              </a:rPr>
              <a:t>，他是计算机认为的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 3 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个</a:t>
            </a:r>
            <a:r>
              <a:rPr lang="zh-CN" altLang="en-US" sz="2800">
                <a:ea typeface="SimSun" charset="0"/>
              </a:rPr>
              <a:t>字符（人类认为的</a:t>
            </a:r>
            <a:r>
              <a:rPr lang="zh-CN" altLang="en-US" sz="2800" b="1">
                <a:solidFill>
                  <a:srgbClr val="7030A0"/>
                </a:solidFill>
                <a:ea typeface="SimSun" charset="0"/>
              </a:rPr>
              <a:t>第四个</a:t>
            </a:r>
            <a:r>
              <a:rPr lang="zh-CN" altLang="en-US" sz="2800">
                <a:ea typeface="SimSun" charset="0"/>
              </a:rPr>
              <a:t>字符）。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同理也有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find(“str”, pos)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是从第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个字符开始查找子字符串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ea typeface="SimSun" charset="0"/>
                <a:sym typeface="+mn-ea"/>
              </a:rPr>
              <a:t>“str”</a:t>
            </a:r>
            <a:r>
              <a:rPr lang="zh-CN" altLang="en-US" sz="2800">
                <a:ea typeface="SimSun" charset="0"/>
              </a:rPr>
              <a:t>，例如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</a:t>
            </a:r>
            <a:r>
              <a:rPr lang="en-US" altLang="zh-CN" sz="2800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chemeClr val="bg1">
                    <a:lumMod val="65000"/>
                  </a:schemeClr>
                </a:solidFill>
                <a:ea typeface="SimSun" charset="0"/>
                <a:sym typeface="+mn-ea"/>
              </a:rPr>
              <a:t>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”,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8</a:t>
            </a:r>
            <a:r>
              <a:rPr lang="zh-CN" altLang="en-US" sz="2800">
                <a:ea typeface="SimSun" charset="0"/>
                <a:sym typeface="+mn-ea"/>
              </a:rPr>
              <a:t>，因为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chemeClr val="tx1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，</a:t>
            </a:r>
            <a:r>
              <a:rPr lang="zh-CN" altLang="en-US" sz="2800" b="1">
                <a:solidFill>
                  <a:srgbClr val="C00000"/>
                </a:solidFill>
                <a:ea typeface="SimSun" charset="0"/>
                <a:sym typeface="+mn-ea"/>
              </a:rPr>
              <a:t>前四个</a:t>
            </a:r>
            <a:r>
              <a:rPr lang="zh-CN" altLang="en-US" sz="2800">
                <a:ea typeface="SimSun" charset="0"/>
                <a:sym typeface="+mn-ea"/>
              </a:rPr>
              <a:t>字符被排除掉了，这样其实等价于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”.find(“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+ 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此外还有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pos, 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len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find(</a:t>
            </a:r>
            <a:r>
              <a:rPr lang="en-US" altLang="zh-CN" sz="2800" b="1">
                <a:solidFill>
                  <a:srgbClr val="0070C0"/>
                </a:solidFill>
                <a:ea typeface="SimSun" charset="0"/>
                <a:sym typeface="+mn-ea"/>
              </a:rPr>
              <a:t>“str”.substr(0, len)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pos)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等价，用于要查询的字符串</a:t>
            </a:r>
            <a:r>
              <a:rPr lang="zh-CN" altLang="en-US" sz="2800" b="1">
                <a:ea typeface="SimSun" charset="0"/>
                <a:sym typeface="+mn-ea"/>
              </a:rPr>
              <a:t>已经确定长度</a:t>
            </a:r>
            <a:r>
              <a:rPr lang="zh-CN" altLang="en-US" sz="2800">
                <a:ea typeface="SimSun" charset="0"/>
                <a:sym typeface="+mn-ea"/>
              </a:rPr>
              <a:t>，或者要查询的字符串</a:t>
            </a:r>
            <a:r>
              <a:rPr lang="zh-CN" altLang="en-US" sz="2800" b="1">
                <a:ea typeface="SimSun" charset="0"/>
                <a:sym typeface="+mn-ea"/>
              </a:rPr>
              <a:t>是个切片</a:t>
            </a:r>
            <a:r>
              <a:rPr lang="zh-CN" altLang="en-US" sz="2800" b="1">
                <a:ea typeface="SimSun" charset="0"/>
                <a:sym typeface="+mn-ea"/>
              </a:rPr>
              <a:t>（</a:t>
            </a:r>
            <a:r>
              <a:rPr lang="en-US" altLang="zh-CN" sz="2800" b="1">
                <a:ea typeface="SimSun" charset="0"/>
                <a:sym typeface="+mn-ea"/>
              </a:rPr>
              <a:t>string_view</a:t>
            </a:r>
            <a:r>
              <a:rPr lang="zh-CN" altLang="en-US" sz="2800" b="1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的情况。若不指定这个长度</a:t>
            </a:r>
            <a:r>
              <a:rPr lang="en-US" altLang="zh-CN" sz="2800">
                <a:ea typeface="SimSun" charset="0"/>
                <a:sym typeface="+mn-ea"/>
              </a:rPr>
              <a:t> len</a:t>
            </a:r>
            <a:r>
              <a:rPr lang="zh-CN" altLang="en-US" sz="2800">
                <a:ea typeface="SimSun" charset="0"/>
                <a:sym typeface="+mn-ea"/>
              </a:rPr>
              <a:t>，则默认是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结尾字符串，</a:t>
            </a:r>
            <a:r>
              <a:rPr lang="en-US" altLang="zh-CN" sz="2800">
                <a:ea typeface="SimSun" charset="0"/>
                <a:sym typeface="+mn-ea"/>
              </a:rPr>
              <a:t>find </a:t>
            </a:r>
            <a:r>
              <a:rPr lang="zh-CN" altLang="en-US" sz="2800">
                <a:ea typeface="SimSun" charset="0"/>
                <a:sym typeface="+mn-ea"/>
              </a:rPr>
              <a:t>还要</a:t>
            </a:r>
            <a:r>
              <a:rPr lang="zh-CN" altLang="en-US" sz="2800">
                <a:ea typeface="SimSun" charset="0"/>
                <a:sym typeface="+mn-ea"/>
              </a:rPr>
              <a:t>去求</a:t>
            </a:r>
            <a:r>
              <a:rPr lang="en-US" altLang="zh-CN" sz="2800">
                <a:ea typeface="SimSun" charset="0"/>
                <a:sym typeface="+mn-ea"/>
              </a:rPr>
              <a:t> len = strlen(“str”)</a:t>
            </a:r>
            <a:r>
              <a:rPr lang="zh-CN" altLang="en-US" sz="2800">
                <a:ea typeface="SimSun" charset="0"/>
                <a:sym typeface="+mn-ea"/>
              </a:rPr>
              <a:t>，相对低效。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 </a:t>
            </a:r>
            <a:r>
              <a:rPr lang="zh-CN" altLang="en-US">
                <a:ea typeface="SimSun" charset="0"/>
                <a:sym typeface="+mn-ea"/>
              </a:rPr>
              <a:t>寻找子字符串</a:t>
            </a:r>
            <a:endParaRPr lang="en-US"/>
          </a:p>
        </p:txBody>
      </p:sp>
      <p:pic>
        <p:nvPicPr>
          <p:cNvPr id="6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9430" y="1600200"/>
            <a:ext cx="607187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案例：计算子字符串出现了多少次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4170" y="1781810"/>
            <a:ext cx="6423660" cy="507619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2535" y="1223645"/>
            <a:ext cx="4646930" cy="527939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https://en.cppreference.com/w/cpp/string/basic_string/find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反向查找</a:t>
            </a:r>
            <a:r>
              <a:rPr lang="en-US" altLang="zh-CN">
                <a:ea typeface="SimSun" charset="0"/>
              </a:rPr>
              <a:t> rfind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是从字符串头部开始查找，返回第一次出现的地方。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则是从尾部开始查找，返回最后一次出现的地方。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ll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owor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d”.rfind(‘</a:t>
            </a:r>
            <a:r>
              <a:rPr lang="en-US" altLang="zh-CN" b="1">
                <a:solidFill>
                  <a:srgbClr val="7030A0"/>
                </a:solidFill>
                <a:ea typeface="SimSun" charset="0"/>
              </a:rPr>
              <a:t>l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’)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会返回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8</a:t>
            </a:r>
            <a:r>
              <a:rPr lang="zh-CN" altLang="en-US">
                <a:ea typeface="SimSun" charset="0"/>
              </a:rPr>
              <a:t>，因为</a:t>
            </a:r>
            <a:r>
              <a:rPr lang="en-US" altLang="zh-CN">
                <a:ea typeface="SimSun" charset="0"/>
              </a:rPr>
              <a:t> rfind </a:t>
            </a:r>
            <a:r>
              <a:rPr lang="zh-CN" altLang="en-US">
                <a:ea typeface="SimSun" charset="0"/>
              </a:rPr>
              <a:t>是优先从尾部开始查找的。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rfind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find </a:t>
            </a:r>
            <a:r>
              <a:rPr lang="zh-CN" altLang="en-US">
                <a:ea typeface="SimSun" charset="0"/>
              </a:rPr>
              <a:t>的最坏复杂度都为</a:t>
            </a:r>
            <a:r>
              <a:rPr lang="en-US" altLang="zh-CN">
                <a:ea typeface="SimSun" charset="0"/>
              </a:rPr>
              <a:t> O(n)</a:t>
            </a:r>
            <a:r>
              <a:rPr lang="zh-CN" altLang="en-US">
                <a:ea typeface="SimSun" charset="0"/>
              </a:rPr>
              <a:t>，最好复杂度都为</a:t>
            </a:r>
            <a:r>
              <a:rPr lang="en-US" altLang="zh-CN">
                <a:ea typeface="SimSun" charset="0"/>
              </a:rPr>
              <a:t> O(1)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</a:rPr>
              <a:t>字符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find_first_of(string const &amp;s,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</a:rPr>
              <a:t>size_t find_first_of(const char *s, size_t pos = 0)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size_t find_first_of(const char *s, size_t pos, size_t n) const noexcept;</a:t>
            </a:r>
            <a:endParaRPr lang="en-US" sz="2400">
              <a:solidFill>
                <a:srgbClr val="002060"/>
              </a:solidFill>
            </a:endParaRPr>
          </a:p>
          <a:p>
            <a:r>
              <a:rPr lang="en-US" sz="2800">
                <a:solidFill>
                  <a:srgbClr val="0070C0"/>
                </a:solidFill>
              </a:rPr>
              <a:t>“str”.find_first_of(“chset”, pos)</a:t>
            </a:r>
            <a:r>
              <a:rPr lang="en-US" sz="2800"/>
              <a:t> </a:t>
            </a:r>
            <a:r>
              <a:rPr lang="zh-CN" altLang="en-US" sz="2800">
                <a:ea typeface="SimSun" charset="0"/>
              </a:rPr>
              <a:t>会从第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个字符开始，在</a:t>
            </a:r>
            <a:r>
              <a:rPr lang="en-US" altLang="zh-CN" sz="2800">
                <a:ea typeface="SimSun" charset="0"/>
              </a:rPr>
              <a:t> “str” </a:t>
            </a:r>
            <a:r>
              <a:rPr lang="zh-CN" altLang="en-US" sz="2800">
                <a:ea typeface="SimSun" charset="0"/>
              </a:rPr>
              <a:t>中找到第一个出现的</a:t>
            </a:r>
            <a:r>
              <a:rPr lang="en-US" altLang="zh-CN" sz="2800">
                <a:ea typeface="SimSun" charset="0"/>
              </a:rPr>
              <a:t> ‘c’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‘h’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‘s’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‘e’ </a:t>
            </a:r>
            <a:r>
              <a:rPr lang="zh-CN" altLang="en-US" sz="2800">
                <a:ea typeface="SimSun" charset="0"/>
              </a:rPr>
              <a:t>或</a:t>
            </a:r>
            <a:r>
              <a:rPr lang="en-US" altLang="zh-CN" sz="2800">
                <a:ea typeface="SimSun" charset="0"/>
              </a:rPr>
              <a:t> ‘t’ </a:t>
            </a:r>
            <a:r>
              <a:rPr lang="zh-CN" altLang="en-US" sz="2800">
                <a:ea typeface="SimSun" charset="0"/>
              </a:rPr>
              <a:t>字符，并返回他所在的位置。如果都找不到，则会返回</a:t>
            </a:r>
            <a:r>
              <a:rPr lang="en-US" altLang="zh-CN" sz="2800">
                <a:ea typeface="SimSun" charset="0"/>
              </a:rPr>
              <a:t> -1</a:t>
            </a:r>
            <a:r>
              <a:rPr lang="zh-CN" altLang="en-US" sz="2800">
                <a:ea typeface="SimSun" charset="0"/>
              </a:rPr>
              <a:t>（</a:t>
            </a:r>
            <a:r>
              <a:rPr lang="en-US" altLang="zh-CN" sz="2800">
                <a:ea typeface="SimSun" charset="0"/>
              </a:rPr>
              <a:t>string::npos</a:t>
            </a:r>
            <a:r>
              <a:rPr lang="zh-CN" altLang="en-US" sz="2800">
                <a:ea typeface="SimSun" charset="0"/>
              </a:rPr>
              <a:t>）。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没错，这个</a:t>
            </a:r>
            <a:r>
              <a:rPr lang="en-US" altLang="zh-CN" sz="2800">
                <a:ea typeface="SimSun" charset="0"/>
              </a:rPr>
              <a:t> “chset” </a:t>
            </a:r>
            <a:r>
              <a:rPr lang="zh-CN" altLang="en-US" sz="2800">
                <a:ea typeface="SimSun" charset="0"/>
              </a:rPr>
              <a:t>是个字符的</a:t>
            </a:r>
            <a:r>
              <a:rPr lang="zh-CN" altLang="en-US" sz="2800" b="1">
                <a:ea typeface="SimSun" charset="0"/>
              </a:rPr>
              <a:t>集合</a:t>
            </a:r>
            <a:r>
              <a:rPr lang="zh-CN" altLang="en-US" sz="2800">
                <a:ea typeface="SimSun" charset="0"/>
              </a:rPr>
              <a:t>，顺序无所谓，重复没有用。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如果不指定</a:t>
            </a:r>
            <a:r>
              <a:rPr lang="en-US" altLang="zh-CN" sz="2800">
                <a:ea typeface="SimSun" charset="0"/>
              </a:rPr>
              <a:t> pos</a:t>
            </a:r>
            <a:r>
              <a:rPr lang="zh-CN" altLang="en-US" sz="2800">
                <a:ea typeface="SimSun" charset="0"/>
              </a:rPr>
              <a:t>，默认为</a:t>
            </a:r>
            <a:r>
              <a:rPr lang="en-US" altLang="zh-CN" sz="2800">
                <a:ea typeface="SimSun" charset="0"/>
              </a:rPr>
              <a:t> 0</a:t>
            </a:r>
            <a:r>
              <a:rPr lang="zh-CN" altLang="en-US" sz="2800">
                <a:ea typeface="SimSun" charset="0"/>
              </a:rPr>
              <a:t>，从头开始查找。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其实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s.find_first_of(“chset”) </a:t>
            </a:r>
            <a:r>
              <a:rPr lang="zh-CN" altLang="en-US" sz="2800">
                <a:ea typeface="SimSun" charset="0"/>
              </a:rPr>
              <a:t>等价于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min(s.find(‘c’),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s.find(‘h’), s.find(‘s’), s.find(‘e’),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s.find(‘t’))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寻找集合内</a:t>
            </a:r>
            <a:r>
              <a:rPr lang="zh-CN" altLang="en-US">
                <a:ea typeface="SimSun" charset="0"/>
                <a:sym typeface="+mn-ea"/>
              </a:rPr>
              <a:t>任意</a:t>
            </a:r>
            <a:r>
              <a:rPr lang="zh-CN" altLang="en-US">
                <a:ea typeface="SimSun" charset="0"/>
                <a:sym typeface="+mn-ea"/>
              </a:rPr>
              <a:t>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5465" y="1600200"/>
            <a:ext cx="60198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刚刚说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的时候提到过</a:t>
            </a:r>
            <a:r>
              <a:rPr lang="en-US" altLang="zh-CN">
                <a:ea typeface="SimSun" charset="0"/>
              </a:rPr>
              <a:t> isspace </a:t>
            </a:r>
            <a:r>
              <a:rPr lang="zh-CN" altLang="en-US">
                <a:ea typeface="SimSun" charset="0"/>
              </a:rPr>
              <a:t>这个函数，他会把</a:t>
            </a:r>
            <a:r>
              <a:rPr lang="en-US" altLang="zh-CN">
                <a:ea typeface="SimSun" charset="0"/>
              </a:rPr>
              <a:t> ‘ 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‘\t’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‘\v’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‘\f’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</a:rPr>
              <a:t>\n’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‘</a:t>
            </a:r>
            <a:r>
              <a:rPr lang="en-US" altLang="zh-CN">
                <a:ea typeface="SimSun" charset="0"/>
                <a:sym typeface="+mn-ea"/>
              </a:rPr>
              <a:t>\r’ </a:t>
            </a:r>
            <a:r>
              <a:rPr lang="zh-CN" altLang="en-US">
                <a:ea typeface="SimSun" charset="0"/>
                <a:sym typeface="+mn-ea"/>
              </a:rPr>
              <a:t>识别为空格（因为他们显示出来的确都是空的），我姑且称之为空格类字符（</a:t>
            </a:r>
            <a:r>
              <a:rPr lang="en-US" altLang="zh-CN">
                <a:ea typeface="SimSun" charset="0"/>
                <a:sym typeface="+mn-ea"/>
              </a:rPr>
              <a:t>whitespace</a:t>
            </a:r>
            <a:r>
              <a:rPr lang="zh-CN" altLang="en-US">
                <a:ea typeface="SimSun" charset="0"/>
                <a:sym typeface="+mn-ea"/>
              </a:rPr>
              <a:t>）。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如何找到第一个出现的空格类字符？如果要找第一个出现的空格，可以用</a:t>
            </a:r>
            <a:r>
              <a:rPr lang="en-US" altLang="zh-CN">
                <a:ea typeface="SimSun" charset="0"/>
                <a:sym typeface="+mn-ea"/>
              </a:rPr>
              <a:t> s.find(‘ </a:t>
            </a:r>
            <a:r>
              <a:rPr lang="en-US" altLang="zh-CN">
                <a:ea typeface="SimSun" charset="0"/>
                <a:sym typeface="+mn-ea"/>
              </a:rPr>
              <a:t>’)</a:t>
            </a:r>
            <a:r>
              <a:rPr lang="zh-CN" altLang="en-US">
                <a:ea typeface="SimSun" charset="0"/>
                <a:sym typeface="+mn-ea"/>
              </a:rPr>
              <a:t>，如果要找到第一个出现的空格类字符？空格类字符是一个集合</a:t>
            </a:r>
            <a:r>
              <a:rPr lang="en-US" altLang="zh-CN">
                <a:ea typeface="SimSun" charset="0"/>
                <a:sym typeface="+mn-ea"/>
              </a:rPr>
              <a:t> {</a:t>
            </a:r>
            <a:r>
              <a:rPr lang="en-US" altLang="zh-CN">
                <a:ea typeface="SimSun" charset="0"/>
                <a:sym typeface="+mn-ea"/>
              </a:rPr>
              <a:t>‘ ’, ‘\t’, </a:t>
            </a:r>
            <a:r>
              <a:rPr lang="en-US" altLang="zh-CN">
                <a:ea typeface="SimSun" charset="0"/>
                <a:sym typeface="+mn-ea"/>
              </a:rPr>
              <a:t>‘\v’, ‘\f’, ‘</a:t>
            </a:r>
            <a:r>
              <a:rPr lang="en-US" altLang="zh-CN">
                <a:ea typeface="SimSun" charset="0"/>
                <a:sym typeface="+mn-ea"/>
              </a:rPr>
              <a:t>\n’, </a:t>
            </a:r>
            <a:r>
              <a:rPr lang="en-US" altLang="zh-CN">
                <a:ea typeface="SimSun" charset="0"/>
                <a:sym typeface="+mn-ea"/>
              </a:rPr>
              <a:t>‘\r’}</a:t>
            </a:r>
            <a:r>
              <a:rPr lang="zh-CN" altLang="en-US">
                <a:ea typeface="SimSun" charset="0"/>
                <a:sym typeface="+mn-ea"/>
              </a:rPr>
              <a:t>，可以作为一个字符串来传给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sym typeface="+mn-ea"/>
              </a:rPr>
              <a:t>find_first_of</a:t>
            </a:r>
            <a:r>
              <a:rPr lang="zh-CN" altLang="en-US">
                <a:ea typeface="SimSun" charset="0"/>
                <a:sym typeface="+mn-ea"/>
              </a:rPr>
              <a:t>，例如：</a:t>
            </a:r>
            <a:r>
              <a:rPr lang="en-US" altLang="zh-CN">
                <a:ea typeface="SimSun" charset="0"/>
                <a:sym typeface="+mn-ea"/>
              </a:rPr>
              <a:t>s.find_first_of(“</a:t>
            </a:r>
            <a:r>
              <a:rPr lang="en-US" altLang="zh-CN">
                <a:ea typeface="SimSun" charset="0"/>
                <a:sym typeface="+mn-ea"/>
              </a:rPr>
              <a:t> \t</a:t>
            </a:r>
            <a:r>
              <a:rPr lang="en-US" altLang="zh-CN">
                <a:ea typeface="SimSun" charset="0"/>
                <a:sym typeface="+mn-ea"/>
              </a:rPr>
              <a:t>\v\f</a:t>
            </a:r>
            <a:r>
              <a:rPr lang="en-US" altLang="zh-CN">
                <a:ea typeface="SimSun" charset="0"/>
                <a:sym typeface="+mn-ea"/>
              </a:rPr>
              <a:t>\n</a:t>
            </a:r>
            <a:r>
              <a:rPr lang="en-US" altLang="zh-CN">
                <a:ea typeface="SimSun" charset="0"/>
                <a:sym typeface="+mn-ea"/>
              </a:rPr>
              <a:t>\r”)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022985" y="6489700"/>
            <a:ext cx="101453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https://www.geeksforgeeks.org/isspace-in-c-and-its-application-to-count-whitespace-characters/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find_first_of </a:t>
            </a:r>
            <a:r>
              <a:rPr lang="zh-CN" altLang="en-US">
                <a:ea typeface="SimSun" charset="0"/>
              </a:rPr>
              <a:t>应用</a:t>
            </a:r>
            <a:r>
              <a:rPr lang="zh-CN" altLang="en-US">
                <a:ea typeface="SimSun" charset="0"/>
              </a:rPr>
              <a:t>案例：按空格分割字符串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36925" y="1275715"/>
            <a:ext cx="5517515" cy="55822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find_first_not_of</a:t>
            </a:r>
            <a:r>
              <a:rPr lang="en-US"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寻找</a:t>
            </a:r>
            <a:r>
              <a:rPr lang="zh-CN" altLang="en-US" b="1">
                <a:ea typeface="SimSun" charset="0"/>
                <a:sym typeface="+mn-ea"/>
              </a:rPr>
              <a:t>不在</a:t>
            </a:r>
            <a:r>
              <a:rPr lang="zh-CN" altLang="en-US">
                <a:ea typeface="SimSun" charset="0"/>
                <a:sym typeface="+mn-ea"/>
              </a:rPr>
              <a:t>集合内的字符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2385" y="1600200"/>
            <a:ext cx="95865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举一反三：</a:t>
            </a:r>
            <a:r>
              <a:rPr lang="en-US"/>
              <a:t>find_last_of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find_last_not_of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的反向版本是</a:t>
            </a:r>
            <a:r>
              <a:rPr lang="en-US" altLang="zh-CN">
                <a:ea typeface="SimSun" charset="0"/>
              </a:rPr>
              <a:t> rfind</a:t>
            </a:r>
            <a:r>
              <a:rPr lang="zh-CN" altLang="en-US">
                <a:ea typeface="SimSun" charset="0"/>
              </a:rPr>
              <a:t>。</a:t>
            </a:r>
            <a:endParaRPr lang="en-US" altLang="zh-CN">
              <a:ea typeface="SimSun" charset="0"/>
            </a:endParaRPr>
          </a:p>
          <a:p>
            <a:r>
              <a:rPr lang="en-US">
                <a:sym typeface="+mn-ea"/>
              </a:rPr>
              <a:t>find_first_of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altLang="zh-CN">
              <a:ea typeface="SimSun" charset="0"/>
              <a:sym typeface="+mn-ea"/>
            </a:endParaRPr>
          </a:p>
          <a:p>
            <a:r>
              <a:rPr lang="en-US">
                <a:sym typeface="+mn-ea"/>
              </a:rPr>
              <a:t>find_first_</a:t>
            </a:r>
            <a:r>
              <a:rPr lang="en-US" altLang="zh-CN">
                <a:ea typeface="SimSun" charset="0"/>
                <a:sym typeface="+mn-ea"/>
              </a:rPr>
              <a:t>not_</a:t>
            </a:r>
            <a:r>
              <a:rPr lang="en-US">
                <a:sym typeface="+mn-ea"/>
              </a:rPr>
              <a:t>of </a:t>
            </a:r>
            <a:r>
              <a:rPr lang="zh-CN" altLang="en-US">
                <a:ea typeface="SimSun" charset="0"/>
                <a:sym typeface="+mn-ea"/>
              </a:rPr>
              <a:t>的反向版本是</a:t>
            </a:r>
            <a:r>
              <a:rPr lang="en-US" altLang="zh-CN">
                <a:ea typeface="SimSun" charset="0"/>
                <a:sym typeface="+mn-ea"/>
              </a:rPr>
              <a:t> find_last_not_of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800">
                <a:ea typeface="SimSun" charset="0"/>
              </a:rPr>
              <a:t>replace(pos, len, “str”) </a:t>
            </a:r>
            <a:r>
              <a:rPr lang="zh-CN" altLang="en-US" sz="2800">
                <a:ea typeface="SimSun" charset="0"/>
              </a:rPr>
              <a:t>会把从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开始的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个字符替换为</a:t>
            </a:r>
            <a:r>
              <a:rPr lang="en-US" altLang="zh-CN" sz="2800">
                <a:ea typeface="SimSun" charset="0"/>
              </a:rPr>
              <a:t> “str”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例如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800">
                <a:ea typeface="SimSun" charset="0"/>
              </a:rPr>
              <a:t> </a:t>
            </a:r>
            <a:r>
              <a:rPr lang="zh-CN" altLang="en-US" sz="2800">
                <a:ea typeface="SimSun" charset="0"/>
              </a:rPr>
              <a:t>会得到</a:t>
            </a:r>
            <a:r>
              <a:rPr lang="en-US" altLang="zh-CN" sz="2800">
                <a:ea typeface="SimSun" charset="0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800">
                <a:ea typeface="SimSun" charset="0"/>
              </a:rPr>
              <a:t>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如果</a:t>
            </a:r>
            <a:r>
              <a:rPr lang="en-US" altLang="zh-CN" sz="2800">
                <a:ea typeface="SimSun" charset="0"/>
              </a:rPr>
              <a:t> len </a:t>
            </a:r>
            <a:r>
              <a:rPr lang="zh-CN" altLang="en-US" sz="2800">
                <a:ea typeface="SimSun" charset="0"/>
              </a:rPr>
              <a:t>过大，超出了字符串的长度，则会自动截断，相当于从</a:t>
            </a:r>
            <a:r>
              <a:rPr lang="en-US" altLang="zh-CN" sz="2800">
                <a:ea typeface="SimSun" charset="0"/>
              </a:rPr>
              <a:t> pos </a:t>
            </a:r>
            <a:r>
              <a:rPr lang="zh-CN" altLang="en-US" sz="2800">
                <a:ea typeface="SimSun" charset="0"/>
              </a:rPr>
              <a:t>开始到末尾都被替换。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4, 100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如果</a:t>
            </a:r>
            <a:r>
              <a:rPr lang="en-US" altLang="zh-CN" sz="2800">
                <a:ea typeface="SimSun" charset="0"/>
                <a:sym typeface="+mn-ea"/>
              </a:rPr>
              <a:t> pos </a:t>
            </a:r>
            <a:r>
              <a:rPr lang="zh-CN" altLang="en-US" sz="2800">
                <a:ea typeface="SimSun" charset="0"/>
                <a:sym typeface="+mn-ea"/>
              </a:rPr>
              <a:t>过大，超出了字符串的长度，则抛出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C00000"/>
                </a:solidFill>
                <a:ea typeface="SimSun" charset="0"/>
                <a:sym typeface="+mn-ea"/>
              </a:rPr>
              <a:t>out_of_range </a:t>
            </a:r>
            <a:r>
              <a:rPr lang="zh-CN" altLang="en-US" sz="2800">
                <a:ea typeface="SimSun" charset="0"/>
                <a:sym typeface="+mn-ea"/>
              </a:rPr>
              <a:t>异常。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400, 2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zh-CN" altLang="en-US" sz="2800">
                <a:ea typeface="SimSun" charset="0"/>
                <a:sym typeface="+mn-ea"/>
              </a:rPr>
              <a:t>会得到异常（和</a:t>
            </a:r>
            <a:r>
              <a:rPr lang="en-US" altLang="zh-CN" sz="2800">
                <a:ea typeface="SimSun" charset="0"/>
                <a:sym typeface="+mn-ea"/>
              </a:rPr>
              <a:t> at </a:t>
            </a:r>
            <a:r>
              <a:rPr lang="zh-CN" altLang="en-US" sz="2800">
                <a:ea typeface="SimSun" charset="0"/>
                <a:sym typeface="+mn-ea"/>
              </a:rPr>
              <a:t>同款）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启发性提示：因为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转换为</a:t>
            </a:r>
            <a:r>
              <a:rPr lang="en-US" altLang="zh-CN" sz="2800">
                <a:ea typeface="SimSun" charset="0"/>
                <a:sym typeface="+mn-ea"/>
              </a:rPr>
              <a:t> size_t </a:t>
            </a:r>
            <a:r>
              <a:rPr lang="zh-CN" altLang="en-US" sz="2800">
                <a:ea typeface="SimSun" charset="0"/>
                <a:sym typeface="+mn-ea"/>
              </a:rPr>
              <a:t>后是个很大的数（因为补码的规则，他实际上变成</a:t>
            </a:r>
            <a:r>
              <a:rPr lang="en-US" altLang="zh-CN" sz="2800">
                <a:ea typeface="SimSun" charset="0"/>
                <a:sym typeface="+mn-ea"/>
              </a:rPr>
              <a:t> 0xffffffffffffffff</a:t>
            </a:r>
            <a:r>
              <a:rPr lang="zh-CN" altLang="en-US" sz="2800">
                <a:ea typeface="SimSun" charset="0"/>
                <a:sym typeface="+mn-ea"/>
              </a:rPr>
              <a:t>），所以可以给</a:t>
            </a:r>
            <a:r>
              <a:rPr lang="en-US" altLang="zh-CN" sz="2800">
                <a:ea typeface="SimSun" charset="0"/>
                <a:sym typeface="+mn-ea"/>
              </a:rPr>
              <a:t> len </a:t>
            </a:r>
            <a:r>
              <a:rPr lang="zh-CN" altLang="en-US" sz="2800">
                <a:ea typeface="SimSun" charset="0"/>
                <a:sym typeface="+mn-ea"/>
              </a:rPr>
              <a:t>指定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（或者</a:t>
            </a:r>
            <a:r>
              <a:rPr lang="en-US" altLang="zh-CN" sz="2800">
                <a:ea typeface="SimSun" charset="0"/>
                <a:sym typeface="+mn-ea"/>
              </a:rPr>
              <a:t> string::npos</a:t>
            </a:r>
            <a:r>
              <a:rPr lang="zh-CN" altLang="en-US" sz="2800">
                <a:ea typeface="SimSun" charset="0"/>
                <a:sym typeface="+mn-ea"/>
              </a:rPr>
              <a:t>）</a:t>
            </a:r>
            <a:r>
              <a:rPr lang="zh-CN" altLang="en-US" sz="2800">
                <a:ea typeface="SimSun" charset="0"/>
                <a:sym typeface="+mn-ea"/>
              </a:rPr>
              <a:t>来迫使</a:t>
            </a:r>
            <a:r>
              <a:rPr lang="en-US" altLang="zh-CN" sz="2800">
                <a:ea typeface="SimSun" charset="0"/>
                <a:sym typeface="+mn-ea"/>
              </a:rPr>
              <a:t> replace </a:t>
            </a:r>
            <a:r>
              <a:rPr lang="zh-CN" altLang="en-US" sz="2800">
                <a:ea typeface="SimSun" charset="0"/>
                <a:sym typeface="+mn-ea"/>
              </a:rPr>
              <a:t>从</a:t>
            </a:r>
            <a:r>
              <a:rPr lang="en-US" altLang="zh-CN" sz="2800">
                <a:ea typeface="SimSun" charset="0"/>
                <a:sym typeface="+mn-ea"/>
              </a:rPr>
              <a:t> 4 </a:t>
            </a:r>
            <a:r>
              <a:rPr lang="zh-CN" altLang="en-US" sz="2800">
                <a:ea typeface="SimSun" charset="0"/>
                <a:sym typeface="+mn-ea"/>
              </a:rPr>
              <a:t>开始一直到字符串末尾都替换掉，例如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loworld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”.replace(</a:t>
            </a:r>
            <a:r>
              <a:rPr lang="en-US" altLang="zh-CN" sz="2800" b="1">
                <a:solidFill>
                  <a:srgbClr val="C00000"/>
                </a:solidFill>
                <a:ea typeface="SimSun" charset="0"/>
                <a:sym typeface="+mn-ea"/>
              </a:rPr>
              <a:t>4, -1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”) </a:t>
            </a:r>
            <a:r>
              <a:rPr lang="zh-CN" altLang="en-US" sz="2800">
                <a:ea typeface="SimSun" charset="0"/>
                <a:sym typeface="+mn-ea"/>
              </a:rPr>
              <a:t>会得到</a:t>
            </a:r>
            <a:r>
              <a:rPr lang="en-US" altLang="zh-CN" sz="2800">
                <a:ea typeface="SimSun" charset="0"/>
                <a:sym typeface="+mn-ea"/>
              </a:rPr>
              <a:t> 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800" b="1">
                <a:solidFill>
                  <a:srgbClr val="7030A0"/>
                </a:solidFill>
                <a:ea typeface="SimSun" charset="0"/>
                <a:sym typeface="+mn-ea"/>
              </a:rPr>
              <a:t>pful</a:t>
            </a:r>
            <a:r>
              <a:rPr lang="en-US" altLang="zh-CN" sz="2800">
                <a:solidFill>
                  <a:srgbClr val="0070C0"/>
                </a:solidFill>
                <a:ea typeface="SimSun" charset="0"/>
                <a:sym typeface="+mn-ea"/>
              </a:rPr>
              <a:t>”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600">
                <a:ea typeface="SimSun" charset="0"/>
              </a:rPr>
              <a:t>刚刚的例子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”)</a:t>
            </a:r>
            <a:r>
              <a:rPr lang="en-US" altLang="zh-CN" sz="2600">
                <a:ea typeface="SimSun" charset="0"/>
              </a:rPr>
              <a:t> </a:t>
            </a:r>
            <a:r>
              <a:rPr lang="zh-CN" altLang="en-US" sz="2600">
                <a:ea typeface="SimSun" charset="0"/>
              </a:rPr>
              <a:t>会得到</a:t>
            </a:r>
            <a:r>
              <a:rPr lang="en-US" altLang="zh-CN" sz="2600">
                <a:ea typeface="SimSun" charset="0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</a:rPr>
              <a:t>pful</a:t>
            </a:r>
            <a:r>
              <a:rPr lang="en-US" altLang="zh-CN" sz="2600">
                <a:solidFill>
                  <a:srgbClr val="0070C0"/>
                </a:solidFill>
                <a:ea typeface="SimSun" charset="0"/>
              </a:rPr>
              <a:t>world”</a:t>
            </a:r>
            <a:r>
              <a:rPr lang="zh-CN" altLang="en-US" sz="2600">
                <a:ea typeface="SimSun" charset="0"/>
              </a:rPr>
              <a:t>。</a:t>
            </a:r>
            <a:endParaRPr lang="zh-CN" altLang="en-US" sz="2600">
              <a:ea typeface="SimSun" charset="0"/>
            </a:endParaRPr>
          </a:p>
          <a:p>
            <a:r>
              <a:rPr lang="zh-CN" altLang="en-US" sz="2600">
                <a:ea typeface="SimSun" charset="0"/>
                <a:sym typeface="+mn-ea"/>
              </a:rPr>
              <a:t>性能小贴士：</a:t>
            </a:r>
            <a:r>
              <a:rPr lang="en-US" altLang="zh-CN" sz="2600">
                <a:ea typeface="SimSun" charset="0"/>
                <a:sym typeface="+mn-ea"/>
              </a:rPr>
              <a:t>string </a:t>
            </a:r>
            <a:r>
              <a:rPr lang="zh-CN" altLang="en-US" sz="2600">
                <a:ea typeface="SimSun" charset="0"/>
                <a:sym typeface="+mn-ea"/>
              </a:rPr>
              <a:t>的本质和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一样，是内存中连续的数组。注意这里原来</a:t>
            </a:r>
            <a:r>
              <a:rPr lang="en-US" altLang="zh-CN" sz="2600">
                <a:ea typeface="SimSun" charset="0"/>
                <a:sym typeface="+mn-ea"/>
              </a:rPr>
              <a:t> [4, 4+2) </a:t>
            </a:r>
            <a:r>
              <a:rPr lang="zh-CN" altLang="en-US" sz="2600">
                <a:ea typeface="SimSun" charset="0"/>
                <a:sym typeface="+mn-ea"/>
              </a:rPr>
              <a:t>这里的子字符串为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lo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，替换成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ea typeface="SimSun" charset="0"/>
                <a:sym typeface="+mn-ea"/>
              </a:rPr>
              <a:t>“</a:t>
            </a:r>
            <a:r>
              <a:rPr lang="en-US" altLang="zh-CN" sz="2600">
                <a:ea typeface="SimSun" charset="0"/>
                <a:sym typeface="+mn-ea"/>
              </a:rPr>
              <a:t>pful</a:t>
            </a:r>
            <a:r>
              <a:rPr lang="en-US" altLang="zh-CN" sz="2600">
                <a:ea typeface="SimSun" charset="0"/>
                <a:sym typeface="+mn-ea"/>
              </a:rPr>
              <a:t>”</a:t>
            </a:r>
            <a:r>
              <a:rPr lang="zh-CN" altLang="en-US" sz="2600">
                <a:ea typeface="SimSun" charset="0"/>
                <a:sym typeface="+mn-ea"/>
              </a:rPr>
              <a:t>。而</a:t>
            </a:r>
            <a:r>
              <a:rPr lang="zh-CN" altLang="en-US" sz="2600">
                <a:ea typeface="SimSun" charset="0"/>
                <a:sym typeface="+mn-ea"/>
              </a:rPr>
              <a:t>因为</a:t>
            </a:r>
            <a:r>
              <a:rPr lang="en-US" altLang="zh-CN" sz="2600">
                <a:ea typeface="SimSun" charset="0"/>
                <a:sym typeface="+mn-ea"/>
              </a:rPr>
              <a:t> “pful” </a:t>
            </a:r>
            <a:r>
              <a:rPr lang="zh-CN" altLang="en-US" sz="2600">
                <a:ea typeface="SimSun" charset="0"/>
                <a:sym typeface="+mn-ea"/>
              </a:rPr>
              <a:t>比</a:t>
            </a:r>
            <a:r>
              <a:rPr lang="en-US" altLang="zh-CN" sz="2600">
                <a:ea typeface="SimSun" charset="0"/>
                <a:sym typeface="+mn-ea"/>
              </a:rPr>
              <a:t> “lo” </a:t>
            </a:r>
            <a:r>
              <a:rPr lang="zh-CN" altLang="en-US" sz="2600">
                <a:ea typeface="SimSun" charset="0"/>
                <a:sym typeface="+mn-ea"/>
              </a:rPr>
              <a:t>宽了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格，所以为了预留出这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格额外的空间，就得把后面的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在内存中整体平移了</a:t>
            </a:r>
            <a:r>
              <a:rPr lang="en-US" altLang="zh-CN" sz="2600">
                <a:ea typeface="SimSun" charset="0"/>
                <a:sym typeface="+mn-ea"/>
              </a:rPr>
              <a:t> 2 </a:t>
            </a:r>
            <a:r>
              <a:rPr lang="zh-CN" altLang="en-US" sz="2600">
                <a:ea typeface="SimSun" charset="0"/>
                <a:sym typeface="+mn-ea"/>
              </a:rPr>
              <a:t>格（和</a:t>
            </a:r>
            <a:r>
              <a:rPr lang="en-US" altLang="zh-CN" sz="2600">
                <a:ea typeface="SimSun" charset="0"/>
                <a:sym typeface="+mn-ea"/>
              </a:rPr>
              <a:t> vector </a:t>
            </a:r>
            <a:r>
              <a:rPr lang="zh-CN" altLang="en-US" sz="2600">
                <a:ea typeface="SimSun" charset="0"/>
                <a:sym typeface="+mn-ea"/>
              </a:rPr>
              <a:t>的</a:t>
            </a:r>
            <a:r>
              <a:rPr lang="en-US" altLang="zh-CN" sz="2600">
                <a:ea typeface="SimSun" charset="0"/>
                <a:sym typeface="+mn-ea"/>
              </a:rPr>
              <a:t> insert </a:t>
            </a:r>
            <a:r>
              <a:rPr lang="zh-CN" altLang="en-US" sz="2600">
                <a:ea typeface="SimSun" charset="0"/>
                <a:sym typeface="+mn-ea"/>
              </a:rPr>
              <a:t>一样）。这意味着</a:t>
            </a:r>
            <a:r>
              <a:rPr lang="en-US" altLang="zh-CN" sz="2600">
                <a:ea typeface="SimSun" charset="0"/>
                <a:sym typeface="+mn-ea"/>
              </a:rPr>
              <a:t> replace </a:t>
            </a:r>
            <a:r>
              <a:rPr lang="zh-CN" altLang="en-US" sz="2600">
                <a:ea typeface="SimSun" charset="0"/>
                <a:sym typeface="+mn-ea"/>
              </a:rPr>
              <a:t>最坏是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复杂度的，然而如果原来的子字符串和新的子字符串一样长度，例如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lo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world”.replace(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4, 2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, “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”)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会得到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“hel</a:t>
            </a:r>
            <a:r>
              <a:rPr lang="en-US" altLang="zh-CN" sz="2600" b="1">
                <a:solidFill>
                  <a:srgbClr val="7030A0"/>
                </a:solidFill>
                <a:ea typeface="SimSun" charset="0"/>
                <a:sym typeface="+mn-ea"/>
              </a:rPr>
              <a:t>pf</a:t>
            </a:r>
            <a:r>
              <a:rPr lang="en-US" altLang="zh-CN" sz="2600">
                <a:solidFill>
                  <a:srgbClr val="0070C0"/>
                </a:solidFill>
                <a:ea typeface="SimSun" charset="0"/>
                <a:sym typeface="+mn-ea"/>
              </a:rPr>
              <a:t>world”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则后面的</a:t>
            </a:r>
            <a:r>
              <a:rPr lang="en-US" altLang="zh-CN" sz="2600">
                <a:ea typeface="SimSun" charset="0"/>
                <a:sym typeface="+mn-ea"/>
              </a:rPr>
              <a:t> “world” </a:t>
            </a:r>
            <a:r>
              <a:rPr lang="zh-CN" altLang="en-US" sz="2600">
                <a:ea typeface="SimSun" charset="0"/>
                <a:sym typeface="+mn-ea"/>
              </a:rPr>
              <a:t>不需要被平移，是最好的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O(1) </a:t>
            </a:r>
            <a:r>
              <a:rPr lang="zh-CN" altLang="en-US" sz="2600">
                <a:ea typeface="SimSun" charset="0"/>
                <a:sym typeface="+mn-ea"/>
              </a:rPr>
              <a:t>复杂度</a:t>
            </a:r>
            <a:r>
              <a:rPr lang="en-US" altLang="zh-CN" sz="2600">
                <a:ea typeface="SimSun" charset="0"/>
                <a:sym typeface="+mn-ea"/>
              </a:rPr>
              <a:t>……</a:t>
            </a:r>
            <a:r>
              <a:rPr lang="zh-CN" altLang="en-US" sz="2600">
                <a:ea typeface="SimSun" charset="0"/>
                <a:sym typeface="+mn-ea"/>
              </a:rPr>
              <a:t>好吧，其实是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ea typeface="SimSun" charset="0"/>
                <a:sym typeface="+mn-ea"/>
              </a:rPr>
              <a:t>O(len)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zh-CN" altLang="en-US" sz="2600">
                <a:ea typeface="SimSun" charset="0"/>
                <a:sym typeface="+mn-ea"/>
              </a:rPr>
              <a:t>复杂度，</a:t>
            </a:r>
            <a:r>
              <a:rPr lang="en-US" altLang="zh-CN" sz="2600">
                <a:ea typeface="SimSun" charset="0"/>
                <a:sym typeface="+mn-ea"/>
              </a:rPr>
              <a:t>len </a:t>
            </a:r>
            <a:r>
              <a:rPr lang="zh-CN" altLang="en-US" sz="2600">
                <a:ea typeface="SimSun" charset="0"/>
                <a:sym typeface="+mn-ea"/>
              </a:rPr>
              <a:t>就是这里子字符串的长度</a:t>
            </a:r>
            <a:r>
              <a:rPr lang="en-US" altLang="zh-CN" sz="2600">
                <a:ea typeface="SimSun" charset="0"/>
                <a:sym typeface="+mn-ea"/>
              </a:rPr>
              <a:t> </a:t>
            </a:r>
            <a:r>
              <a:rPr lang="en-US" altLang="zh-CN" sz="2600" b="1">
                <a:solidFill>
                  <a:srgbClr val="C00000"/>
                </a:solidFill>
                <a:ea typeface="SimSun" charset="0"/>
                <a:sym typeface="+mn-ea"/>
              </a:rPr>
              <a:t>2</a:t>
            </a:r>
            <a:r>
              <a:rPr lang="zh-CN" altLang="en-US" sz="2600">
                <a:ea typeface="SimSun" charset="0"/>
                <a:sym typeface="+mn-ea"/>
              </a:rPr>
              <a:t>。</a:t>
            </a:r>
            <a:endParaRPr lang="zh-CN" altLang="en-US" sz="2600">
              <a:ea typeface="SimSun" charset="0"/>
              <a:sym typeface="+mn-ea"/>
            </a:endParaRPr>
          </a:p>
          <a:p>
            <a:r>
              <a:rPr lang="zh-CN" altLang="en-US" sz="2600">
                <a:ea typeface="SimSun" charset="0"/>
              </a:rPr>
              <a:t>此外，要注意</a:t>
            </a:r>
            <a:r>
              <a:rPr lang="en-US" altLang="zh-CN" sz="2600">
                <a:ea typeface="SimSun" charset="0"/>
              </a:rPr>
              <a:t> replace </a:t>
            </a:r>
            <a:r>
              <a:rPr lang="zh-CN" altLang="en-US" sz="2600">
                <a:ea typeface="SimSun" charset="0"/>
              </a:rPr>
              <a:t>会</a:t>
            </a:r>
            <a:r>
              <a:rPr lang="zh-CN" altLang="en-US" sz="2600">
                <a:ea typeface="SimSun" charset="0"/>
                <a:sym typeface="+mn-ea"/>
              </a:rPr>
              <a:t>就地修改原字符串，返回的是指向原对象的引用，并不是一份新的拷贝！这是标准库的设计者为了性能考虑。</a:t>
            </a:r>
            <a:endParaRPr lang="en-US" altLang="zh-CN" sz="2600">
              <a:ea typeface="SimSun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替换</a:t>
            </a:r>
            <a:r>
              <a:rPr lang="zh-CN" altLang="en-US">
                <a:ea typeface="SimSun" charset="0"/>
              </a:rPr>
              <a:t>一段</a:t>
            </a:r>
            <a:r>
              <a:rPr lang="zh-CN" altLang="en-US">
                <a:ea typeface="SimSun" charset="0"/>
              </a:rPr>
              <a:t>子字符串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5240" y="2115185"/>
            <a:ext cx="9620250" cy="349567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747010" y="5659120"/>
            <a:ext cx="66979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ea typeface="SimSun" charset="0"/>
                <a:sym typeface="+mn-ea"/>
              </a:rPr>
              <a:t>函数原型：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string const &amp;str);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*s);</a:t>
            </a:r>
            <a:endParaRPr lang="en-US" altLang="zh-CN">
              <a:ea typeface="SimSun" charset="0"/>
              <a:sym typeface="+mn-ea"/>
            </a:endParaRPr>
          </a:p>
          <a:p>
            <a:pPr algn="l"/>
            <a:r>
              <a:rPr lang="en-US" altLang="zh-CN">
                <a:ea typeface="SimSun" charset="0"/>
                <a:sym typeface="+mn-ea"/>
              </a:rPr>
              <a:t>string &amp;replace(size_t pos, size_t len, const char *s, size_t slen);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replace </a:t>
            </a:r>
            <a:r>
              <a:rPr lang="zh-CN" altLang="en-US">
                <a:ea typeface="SimSun" charset="0"/>
              </a:rPr>
              <a:t>批量</a:t>
            </a:r>
            <a:r>
              <a:rPr lang="zh-CN" altLang="en-US">
                <a:ea typeface="SimSun" charset="0"/>
              </a:rPr>
              <a:t>替换字符串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2910" y="1600200"/>
            <a:ext cx="6265545" cy="452628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51560" y="6489700"/>
            <a:ext cx="1008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不是最高效的写法，最坏情况可达</a:t>
            </a:r>
            <a:r>
              <a:rPr lang="en-US" altLang="zh-CN">
                <a:ea typeface="SimSun" charset="0"/>
              </a:rPr>
              <a:t> O(mn)</a:t>
            </a:r>
            <a:r>
              <a:rPr lang="zh-CN" altLang="en-US">
                <a:ea typeface="SimSun" charset="0"/>
              </a:rPr>
              <a:t>，其中</a:t>
            </a:r>
            <a:r>
              <a:rPr lang="en-US" altLang="zh-CN">
                <a:ea typeface="SimSun" charset="0"/>
              </a:rPr>
              <a:t> m </a:t>
            </a:r>
            <a:r>
              <a:rPr lang="zh-CN" altLang="en-US">
                <a:ea typeface="SimSun" charset="0"/>
              </a:rPr>
              <a:t>是</a:t>
            </a:r>
            <a:r>
              <a:rPr lang="en-US" altLang="zh-CN">
                <a:ea typeface="SimSun" charset="0"/>
              </a:rPr>
              <a:t> “pyb” </a:t>
            </a:r>
            <a:r>
              <a:rPr lang="zh-CN" altLang="en-US">
                <a:ea typeface="SimSun" charset="0"/>
              </a:rPr>
              <a:t>出现次数，如何优化？留作课后作业！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410" y="3062605"/>
            <a:ext cx="2893060" cy="248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官方文档对</a:t>
            </a:r>
            <a:r>
              <a:rPr lang="en-US" altLang="zh-CN">
                <a:ea typeface="SimSun" charset="0"/>
              </a:rPr>
              <a:t> replace </a:t>
            </a:r>
            <a:r>
              <a:rPr lang="zh-CN" altLang="en-US">
                <a:ea typeface="SimSun" charset="0"/>
              </a:rPr>
              <a:t>的描述</a:t>
            </a:r>
            <a:endParaRPr lang="zh-CN" altLang="en-US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713355" y="6489700"/>
            <a:ext cx="6765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https://en.cppreference.com/w/cpp/string/basic_string/replace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rcRect t="1619"/>
          <a:stretch>
            <a:fillRect/>
          </a:stretch>
        </p:blipFill>
        <p:spPr>
          <a:xfrm>
            <a:off x="489585" y="1109345"/>
            <a:ext cx="3463925" cy="538035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78370" y="1246505"/>
            <a:ext cx="4515485" cy="5190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169410" y="269430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小彭老师表示：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边界情况总结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olidFill>
                  <a:srgbClr val="002060"/>
                </a:solidFill>
                <a:sym typeface="+mn-ea"/>
              </a:rPr>
              <a:t>s.substr(pos, len = -1)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&gt; s.size()</a:t>
            </a:r>
            <a:r>
              <a:rPr lang="zh-CN" altLang="en-US" sz="2400">
                <a:ea typeface="SimSun" charset="0"/>
                <a:sym typeface="+mn-ea"/>
              </a:rPr>
              <a:t>，则抛出</a:t>
            </a:r>
            <a:r>
              <a:rPr lang="en-US" altLang="zh-CN" sz="2400">
                <a:ea typeface="SimSun" charset="0"/>
                <a:sym typeface="+mn-ea"/>
              </a:rPr>
              <a:t> out_of_range </a:t>
            </a:r>
            <a:r>
              <a:rPr lang="zh-CN" altLang="en-US" sz="2400">
                <a:ea typeface="SimSun" charset="0"/>
                <a:sym typeface="+mn-ea"/>
              </a:rPr>
              <a:t>异常。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+ len ≥ s.size()</a:t>
            </a:r>
            <a:r>
              <a:rPr lang="zh-CN" altLang="en-US" sz="2400">
                <a:ea typeface="SimSun" charset="0"/>
                <a:sym typeface="+mn-ea"/>
              </a:rPr>
              <a:t>，则截断超出的部分，只返回小于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的子字符串。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如果不指定</a:t>
            </a:r>
            <a:r>
              <a:rPr lang="en-US" altLang="zh-CN" sz="2400">
                <a:ea typeface="SimSun" charset="0"/>
                <a:sym typeface="+mn-ea"/>
              </a:rPr>
              <a:t> len </a:t>
            </a:r>
            <a:r>
              <a:rPr lang="zh-CN" altLang="en-US" sz="2400">
                <a:ea typeface="SimSun" charset="0"/>
                <a:sym typeface="+mn-ea"/>
              </a:rPr>
              <a:t>则默认为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，这时会一直从</a:t>
            </a:r>
            <a:r>
              <a:rPr lang="en-US" altLang="zh-CN" sz="2400">
                <a:ea typeface="SimSun" charset="0"/>
                <a:sym typeface="+mn-ea"/>
              </a:rPr>
              <a:t> pos </a:t>
            </a:r>
            <a:r>
              <a:rPr lang="zh-CN" altLang="en-US" sz="2400">
                <a:ea typeface="SimSun" charset="0"/>
                <a:sym typeface="+mn-ea"/>
              </a:rPr>
              <a:t>开始到字符串结尾。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  <a:sym typeface="+mn-ea"/>
              </a:rPr>
              <a:t>s.find(str, pos = 0)</a:t>
            </a:r>
            <a:r>
              <a:rPr lang="zh-CN" altLang="en-US" sz="2400">
                <a:ea typeface="SimSun" charset="0"/>
                <a:sym typeface="+mn-ea"/>
              </a:rPr>
              <a:t>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如果找不到子字符串</a:t>
            </a:r>
            <a:r>
              <a:rPr lang="en-US" altLang="zh-CN" sz="2400">
                <a:ea typeface="SimSun" charset="0"/>
                <a:sym typeface="+mn-ea"/>
              </a:rPr>
              <a:t> str </a:t>
            </a:r>
            <a:r>
              <a:rPr lang="zh-CN" altLang="en-US" sz="2400">
                <a:ea typeface="SimSun" charset="0"/>
                <a:sym typeface="+mn-ea"/>
              </a:rPr>
              <a:t>则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（也就是</a:t>
            </a:r>
            <a:r>
              <a:rPr lang="en-US" altLang="zh-CN" sz="2400">
                <a:ea typeface="SimSun" charset="0"/>
                <a:sym typeface="+mn-ea"/>
              </a:rPr>
              <a:t> string::npos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</a:t>
            </a:r>
            <a:r>
              <a:rPr lang="en-US" altLang="zh-CN" sz="2400">
                <a:ea typeface="SimSun" charset="0"/>
                <a:sym typeface="+mn-ea"/>
              </a:rPr>
              <a:t> pos ≥ s.size()</a:t>
            </a:r>
            <a:r>
              <a:rPr lang="zh-CN" altLang="en-US" sz="2400">
                <a:ea typeface="SimSun" charset="0"/>
                <a:sym typeface="+mn-ea"/>
              </a:rPr>
              <a:t>，则总是</a:t>
            </a:r>
            <a:r>
              <a:rPr lang="zh-CN" sz="2400">
                <a:ea typeface="SimSun" charset="0"/>
                <a:sym typeface="+mn-ea"/>
              </a:rPr>
              <a:t>返回</a:t>
            </a:r>
            <a:r>
              <a:rPr lang="en-US" altLang="zh-CN" sz="2400">
                <a:ea typeface="SimSun" charset="0"/>
                <a:sym typeface="+mn-ea"/>
              </a:rPr>
              <a:t> -1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en-US" sz="2400">
              <a:sym typeface="+mn-ea"/>
            </a:endParaRPr>
          </a:p>
          <a:p>
            <a:r>
              <a:rPr lang="en-US" sz="2400">
                <a:solidFill>
                  <a:srgbClr val="002060"/>
                </a:solidFill>
              </a:rPr>
              <a:t>s.replace(pos, len, str)</a:t>
            </a:r>
            <a:r>
              <a:rPr lang="zh-CN" altLang="en-US" sz="2400">
                <a:ea typeface="SimSun" charset="0"/>
              </a:rPr>
              <a:t>：</a:t>
            </a:r>
            <a:endParaRPr lang="en-US" sz="2400"/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</a:t>
            </a:r>
            <a:r>
              <a:rPr lang="en-US" altLang="zh-CN" sz="2400">
                <a:ea typeface="SimSun" charset="0"/>
                <a:sym typeface="+mn-ea"/>
              </a:rPr>
              <a:t>≥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则抛出</a:t>
            </a:r>
            <a:r>
              <a:rPr lang="en-US" altLang="zh-CN" sz="2400">
                <a:ea typeface="SimSun" charset="0"/>
              </a:rPr>
              <a:t> out_of_range </a:t>
            </a:r>
            <a:r>
              <a:rPr lang="zh-CN" altLang="en-US" sz="2400">
                <a:ea typeface="SimSun" charset="0"/>
              </a:rPr>
              <a:t>异常。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</a:t>
            </a:r>
            <a:r>
              <a:rPr lang="en-US" altLang="zh-CN" sz="2400">
                <a:ea typeface="SimSun" charset="0"/>
              </a:rPr>
              <a:t> pos + len </a:t>
            </a:r>
            <a:r>
              <a:rPr lang="en-US" altLang="zh-CN" sz="2400">
                <a:ea typeface="SimSun" charset="0"/>
                <a:sym typeface="+mn-ea"/>
              </a:rPr>
              <a:t>&gt;</a:t>
            </a:r>
            <a:r>
              <a:rPr lang="en-US" altLang="zh-CN" sz="2400">
                <a:ea typeface="SimSun" charset="0"/>
                <a:sym typeface="+mn-ea"/>
              </a:rPr>
              <a:t> s.size() </a:t>
            </a:r>
            <a:r>
              <a:rPr lang="zh-CN" altLang="en-US" sz="2400">
                <a:ea typeface="SimSun" charset="0"/>
                <a:sym typeface="+mn-ea"/>
              </a:rPr>
              <a:t>则会扩容字符串</a:t>
            </a:r>
            <a:r>
              <a:rPr lang="en-US" altLang="zh-CN" sz="2400">
                <a:ea typeface="SimSun" charset="0"/>
                <a:sym typeface="+mn-ea"/>
              </a:rPr>
              <a:t> s.resize(pos + len)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75715"/>
            <a:ext cx="10972800" cy="4766310"/>
          </a:xfrm>
        </p:spPr>
        <p:txBody>
          <a:bodyPr/>
          <a:p>
            <a:r>
              <a:rPr lang="en-US" altLang="zh-CN" sz="2200">
                <a:ea typeface="SimSun" charset="0"/>
              </a:rPr>
              <a:t>string s = “hello”;</a:t>
            </a:r>
            <a:endParaRPr lang="en-US" altLang="zh-CN" sz="2200">
              <a:ea typeface="SimSun" charset="0"/>
            </a:endParaRPr>
          </a:p>
          <a:p>
            <a:r>
              <a:rPr lang="en-US" altLang="zh-CN" sz="2200">
                <a:ea typeface="SimSun" charset="0"/>
              </a:rPr>
              <a:t>s += “world”;</a:t>
            </a:r>
            <a:endParaRPr lang="en-US" altLang="zh-CN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最后</a:t>
            </a:r>
            <a:r>
              <a:rPr lang="en-US" altLang="zh-CN" sz="2200">
                <a:ea typeface="SimSun" charset="0"/>
              </a:rPr>
              <a:t> s </a:t>
            </a:r>
            <a:r>
              <a:rPr lang="zh-CN" altLang="en-US" sz="2200">
                <a:ea typeface="SimSun" charset="0"/>
              </a:rPr>
              <a:t>会得到</a:t>
            </a:r>
            <a:r>
              <a:rPr lang="en-US" altLang="zh-CN" sz="2200">
                <a:ea typeface="SimSun" charset="0"/>
              </a:rPr>
              <a:t> “helloworld”</a:t>
            </a:r>
            <a:r>
              <a:rPr lang="zh-CN" altLang="en-US" sz="2200">
                <a:ea typeface="SimSun" charset="0"/>
              </a:rPr>
              <a:t>。</a:t>
            </a:r>
            <a:endParaRPr lang="zh-CN" altLang="en-US" sz="2200">
              <a:ea typeface="SimSun" charset="0"/>
            </a:endParaRPr>
          </a:p>
          <a:p>
            <a:r>
              <a:rPr lang="zh-CN" altLang="en-US" sz="2200">
                <a:ea typeface="SimSun" charset="0"/>
              </a:rPr>
              <a:t>这里的</a:t>
            </a:r>
            <a:r>
              <a:rPr lang="en-US" altLang="zh-CN" sz="2200">
                <a:ea typeface="SimSun" charset="0"/>
              </a:rPr>
              <a:t> += </a:t>
            </a:r>
            <a:r>
              <a:rPr lang="zh-CN" altLang="en-US" sz="2200">
                <a:ea typeface="SimSun" charset="0"/>
              </a:rPr>
              <a:t>也可以换做</a:t>
            </a:r>
            <a:r>
              <a:rPr lang="en-US" altLang="zh-CN" sz="2200">
                <a:ea typeface="SimSun" charset="0"/>
              </a:rPr>
              <a:t> </a:t>
            </a:r>
            <a:r>
              <a:rPr lang="en-US" sz="2200"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函数，</a:t>
            </a:r>
            <a:r>
              <a:rPr lang="zh-CN" sz="2200">
                <a:ea typeface="SimSun" charset="0"/>
                <a:sym typeface="+mn-ea"/>
              </a:rPr>
              <a:t>基本</a:t>
            </a:r>
            <a:r>
              <a:rPr lang="zh-CN" altLang="en-US" sz="2200">
                <a:ea typeface="SimSun" charset="0"/>
                <a:sym typeface="+mn-ea"/>
              </a:rPr>
              <a:t>一样，没什么好说的。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s.append(“world”)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“world”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en-US" altLang="zh-CN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区别在于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还可以指定第二个参数，限定字符串长度，用于要追加的字符串已经确定长度，或者是个切片的情况（</a:t>
            </a:r>
            <a:r>
              <a:rPr lang="en-US" altLang="zh-CN" sz="2200">
                <a:ea typeface="SimSun" charset="0"/>
                <a:sym typeface="+mn-ea"/>
              </a:rPr>
              <a:t>string_view</a:t>
            </a:r>
            <a:r>
              <a:rPr lang="zh-CN" altLang="en-US" sz="2200">
                <a:ea typeface="SimSun" charset="0"/>
                <a:sym typeface="+mn-ea"/>
              </a:rPr>
              <a:t>）。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例如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 s.append(“world”,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string(“world”, 3)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和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>
                <a:solidFill>
                  <a:srgbClr val="0070C0"/>
                </a:solidFill>
                <a:ea typeface="SimSun" charset="0"/>
                <a:sym typeface="+mn-ea"/>
              </a:rPr>
              <a:t>s += “wor” </a:t>
            </a:r>
            <a:r>
              <a:rPr lang="zh-CN" altLang="en-US" sz="2200">
                <a:ea typeface="SimSun" charset="0"/>
                <a:sym typeface="+mn-ea"/>
              </a:rPr>
              <a:t>等价。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2200">
                <a:ea typeface="SimSun" charset="0"/>
                <a:sym typeface="+mn-ea"/>
              </a:rPr>
              <a:t>性能如何？</a:t>
            </a:r>
            <a:r>
              <a:rPr lang="en-US" altLang="zh-CN" sz="2200">
                <a:ea typeface="SimSun" charset="0"/>
                <a:sym typeface="+mn-ea"/>
              </a:rPr>
              <a:t>append </a:t>
            </a:r>
            <a:r>
              <a:rPr lang="zh-CN" altLang="en-US" sz="2200">
                <a:ea typeface="SimSun" charset="0"/>
                <a:sym typeface="+mn-ea"/>
              </a:rPr>
              <a:t>的扩容方式和</a:t>
            </a:r>
            <a:r>
              <a:rPr lang="en-US" altLang="zh-CN" sz="2200">
                <a:ea typeface="SimSun" charset="0"/>
                <a:sym typeface="+mn-ea"/>
              </a:rPr>
              <a:t> vector </a:t>
            </a:r>
            <a:r>
              <a:rPr lang="zh-CN" altLang="en-US" sz="2200">
                <a:ea typeface="SimSun" charset="0"/>
                <a:sym typeface="+mn-ea"/>
              </a:rPr>
              <a:t>的</a:t>
            </a:r>
            <a:r>
              <a:rPr lang="en-US" altLang="zh-CN" sz="2200">
                <a:ea typeface="SimSun" charset="0"/>
                <a:sym typeface="+mn-ea"/>
              </a:rPr>
              <a:t> push_back </a:t>
            </a:r>
            <a:r>
              <a:rPr lang="zh-CN" altLang="en-US" sz="2200">
                <a:ea typeface="SimSun" charset="0"/>
                <a:sym typeface="+mn-ea"/>
              </a:rPr>
              <a:t>一样，每次超过</a:t>
            </a:r>
            <a:r>
              <a:rPr lang="en-US" altLang="zh-CN" sz="2200">
                <a:ea typeface="SimSun" charset="0"/>
                <a:sym typeface="+mn-ea"/>
              </a:rPr>
              <a:t> capacity </a:t>
            </a:r>
            <a:r>
              <a:rPr lang="zh-CN" altLang="en-US" sz="2200">
                <a:ea typeface="SimSun" charset="0"/>
                <a:sym typeface="+mn-ea"/>
              </a:rPr>
              <a:t>就预留两倍空间，所以重复调用</a:t>
            </a:r>
            <a:r>
              <a:rPr lang="en-US" altLang="zh-CN" sz="2200">
                <a:ea typeface="SimSun" charset="0"/>
                <a:sym typeface="+mn-ea"/>
              </a:rPr>
              <a:t> append </a:t>
            </a:r>
            <a:r>
              <a:rPr lang="zh-CN" altLang="en-US" sz="2200">
                <a:ea typeface="SimSun" charset="0"/>
                <a:sym typeface="+mn-ea"/>
              </a:rPr>
              <a:t>的复杂度其实是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en-US" altLang="zh-CN" sz="2200" b="1">
                <a:ea typeface="SimSun" charset="0"/>
                <a:sym typeface="+mn-ea"/>
              </a:rPr>
              <a:t>amortized O(n)</a:t>
            </a:r>
            <a:r>
              <a:rPr lang="en-US" altLang="zh-CN" sz="2200">
                <a:ea typeface="SimSun" charset="0"/>
                <a:sym typeface="+mn-ea"/>
              </a:rPr>
              <a:t> </a:t>
            </a:r>
            <a:r>
              <a:rPr lang="zh-CN" altLang="en-US" sz="2200">
                <a:ea typeface="SimSun" charset="0"/>
                <a:sym typeface="+mn-ea"/>
              </a:rPr>
              <a:t>的。</a:t>
            </a:r>
            <a:endParaRPr lang="zh-CN" altLang="en-US" sz="2200">
              <a:ea typeface="SimSun" charset="0"/>
              <a:sym typeface="+mn-ea"/>
            </a:endParaRPr>
          </a:p>
          <a:p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函数原型：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&amp;str);                    // str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*s);                         // s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&amp;append(string const &amp;str, size_t len);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&amp;append(const char *s, size_t len);        //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18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append </a:t>
            </a:r>
            <a:r>
              <a:rPr lang="zh-CN" altLang="en-US">
                <a:ea typeface="SimSun" charset="0"/>
                <a:sym typeface="+mn-ea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6" name="Content Placeholder 5"/>
          <p:cNvSpPr/>
          <p:nvPr>
            <p:ph idx="1"/>
          </p:nvPr>
        </p:nvSpPr>
        <p:spPr>
          <a:xfrm>
            <a:off x="52070" y="1600200"/>
            <a:ext cx="8079105" cy="5257165"/>
          </a:xfrm>
        </p:spPr>
        <p:txBody>
          <a:bodyPr/>
          <a:p>
            <a:r>
              <a:rPr lang="zh-CN" altLang="en-US" sz="2000">
                <a:solidFill>
                  <a:srgbClr val="0070C0"/>
                </a:solidFill>
                <a:ea typeface="SimSun" charset="0"/>
              </a:rPr>
              <a:t>前面两个</a:t>
            </a:r>
            <a:r>
              <a:rPr lang="zh-CN" altLang="en-US" sz="2000">
                <a:ea typeface="SimSun" charset="0"/>
              </a:rPr>
              <a:t>是最常用的版本，和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也是等价的。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rgbClr val="C00000"/>
                </a:solidFill>
                <a:ea typeface="SimSun" charset="0"/>
              </a:rPr>
              <a:t>后面两个</a:t>
            </a:r>
            <a:r>
              <a:rPr lang="zh-CN" altLang="en-US" sz="2000">
                <a:ea typeface="SimSun" charset="0"/>
              </a:rPr>
              <a:t>带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的版本很奇怪，他们居然是反过来的：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对于</a:t>
            </a:r>
            <a:r>
              <a:rPr lang="en-US" altLang="zh-CN" sz="2000">
                <a:ea typeface="SimSun" charset="0"/>
              </a:rPr>
              <a:t> str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类型时，会变成保留后半部分。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对于</a:t>
            </a:r>
            <a:r>
              <a:rPr lang="en-US" altLang="zh-CN" sz="2000">
                <a:ea typeface="SimSun" charset="0"/>
                <a:sym typeface="+mn-ea"/>
              </a:rPr>
              <a:t> str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const char * </a:t>
            </a:r>
            <a:r>
              <a:rPr lang="zh-CN" altLang="en-US" sz="2000">
                <a:ea typeface="SimSun" charset="0"/>
                <a:sym typeface="+mn-ea"/>
              </a:rPr>
              <a:t>类型时，会保留前半部分。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为什么是这样？小彭老师也无从得知，可能是历史原因。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猜想是因为</a:t>
            </a:r>
            <a:r>
              <a:rPr lang="en-US" altLang="zh-CN" sz="2000">
                <a:ea typeface="SimSun" charset="0"/>
              </a:rPr>
              <a:t> const char * </a:t>
            </a:r>
            <a:r>
              <a:rPr lang="zh-CN" altLang="en-US" sz="2000">
                <a:ea typeface="SimSun" charset="0"/>
              </a:rPr>
              <a:t>指针可以自身进行</a:t>
            </a:r>
            <a:r>
              <a:rPr lang="en-US" altLang="zh-CN" sz="2000">
                <a:ea typeface="SimSun" charset="0"/>
              </a:rPr>
              <a:t> += </a:t>
            </a:r>
            <a:r>
              <a:rPr lang="zh-CN" altLang="en-US" sz="2000">
                <a:ea typeface="SimSun" charset="0"/>
              </a:rPr>
              <a:t>操作来去除开头的任意部分，所以要让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控制尾部的部分；而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类型可以自身进行</a:t>
            </a:r>
            <a:r>
              <a:rPr lang="en-US" altLang="zh-CN" sz="2000">
                <a:ea typeface="SimSun" charset="0"/>
              </a:rPr>
              <a:t> resize </a:t>
            </a:r>
            <a:r>
              <a:rPr lang="zh-CN" altLang="en-US" sz="2000">
                <a:ea typeface="SimSun" charset="0"/>
              </a:rPr>
              <a:t>操作来去除尾部的任意部分，所以用</a:t>
            </a:r>
            <a:r>
              <a:rPr lang="en-US" altLang="zh-CN" sz="2000">
                <a:ea typeface="SimSun" charset="0"/>
              </a:rPr>
              <a:t> len </a:t>
            </a:r>
            <a:r>
              <a:rPr lang="zh-CN" altLang="en-US" sz="2000">
                <a:ea typeface="SimSun" charset="0"/>
              </a:rPr>
              <a:t>控制开头的部分。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为了一点点破性能，弄这么多重载，不过这些都已经无所谓了，因为</a:t>
            </a:r>
            <a:r>
              <a:rPr lang="en-US" altLang="zh-CN" sz="2000">
                <a:ea typeface="SimSun" charset="0"/>
              </a:rPr>
              <a:t> C++17 </a:t>
            </a:r>
            <a:r>
              <a:rPr lang="zh-CN" altLang="en-US" sz="2000">
                <a:ea typeface="SimSun" charset="0"/>
              </a:rPr>
              <a:t>中有更为直观的</a:t>
            </a:r>
            <a:r>
              <a:rPr lang="en-US" altLang="zh-CN" sz="2000">
                <a:ea typeface="SimSun" charset="0"/>
              </a:rPr>
              <a:t> string_view</a:t>
            </a:r>
            <a:r>
              <a:rPr lang="zh-CN" altLang="en-US" sz="2000">
                <a:ea typeface="SimSun" charset="0"/>
              </a:rPr>
              <a:t>，要切片只需</a:t>
            </a:r>
            <a:r>
              <a:rPr lang="en-US" altLang="zh-CN" sz="2000">
                <a:ea typeface="SimSun" charset="0"/>
              </a:rPr>
              <a:t> substr</a:t>
            </a:r>
            <a:r>
              <a:rPr lang="zh-CN" altLang="en-US" sz="2000">
                <a:ea typeface="SimSun" charset="0"/>
              </a:rPr>
              <a:t>，例如：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s.append(“world”, 3)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改成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</a:rPr>
              <a:t>s += string_view(“world”).substr(0, 3)</a:t>
            </a:r>
            <a:endParaRPr lang="en-US" altLang="zh-CN" sz="2000">
              <a:solidFill>
                <a:srgbClr val="002060"/>
              </a:solidFill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s.append(“world”s, 3)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改成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 += string_view(“world”).substr(3)</a:t>
            </a:r>
            <a:endParaRPr lang="en-US" altLang="zh-CN" sz="2000">
              <a:solidFill>
                <a:srgbClr val="002060"/>
              </a:solidFill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又高效，又直观易懂，且</a:t>
            </a:r>
            <a:r>
              <a:rPr lang="en-US" altLang="zh-CN" sz="2000">
                <a:ea typeface="SimSun" charset="0"/>
              </a:rPr>
              <a:t> substr </a:t>
            </a:r>
            <a:r>
              <a:rPr lang="zh-CN" altLang="en-US" sz="2000">
                <a:ea typeface="SimSun" charset="0"/>
              </a:rPr>
              <a:t>附带了自动检查越界的能力，安全。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string_view(“world”)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zh-CN" altLang="en-US" sz="2000">
                <a:ea typeface="SimSun" charset="0"/>
                <a:sym typeface="+mn-ea"/>
              </a:rPr>
              <a:t>也可以简写作</a:t>
            </a:r>
            <a:r>
              <a:rPr lang="en-US" altLang="zh-CN" sz="2000">
                <a:ea typeface="SimSun" charset="0"/>
                <a:sym typeface="+mn-ea"/>
              </a:rPr>
              <a:t> </a:t>
            </a:r>
            <a:r>
              <a:rPr lang="en-US" altLang="zh-CN" sz="2000">
                <a:solidFill>
                  <a:srgbClr val="002060"/>
                </a:solidFill>
                <a:ea typeface="SimSun" charset="0"/>
                <a:sym typeface="+mn-ea"/>
              </a:rPr>
              <a:t>“world”sv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zh-CN" altLang="en-US" sz="2000">
                <a:ea typeface="SimSun" charset="0"/>
              </a:rPr>
              <a:t>我们稍后再详细谈谈。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0540" y="1259205"/>
            <a:ext cx="4061460" cy="5598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Left Brace 7"/>
          <p:cNvSpPr/>
          <p:nvPr/>
        </p:nvSpPr>
        <p:spPr>
          <a:xfrm>
            <a:off x="8585835" y="2708910"/>
            <a:ext cx="231140" cy="125603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8585835" y="4098925"/>
            <a:ext cx="231140" cy="1256030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刚刚说了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和</a:t>
            </a:r>
            <a:r>
              <a:rPr lang="en-US" altLang="zh-CN" sz="2800">
                <a:ea typeface="SimSun" charset="0"/>
              </a:rPr>
              <a:t> += </a:t>
            </a:r>
            <a:r>
              <a:rPr lang="zh-CN" altLang="en-US" sz="2800">
                <a:ea typeface="SimSun" charset="0"/>
              </a:rPr>
              <a:t>比</a:t>
            </a:r>
            <a:r>
              <a:rPr lang="en-US" altLang="zh-CN" sz="2800">
                <a:ea typeface="SimSun" charset="0"/>
              </a:rPr>
              <a:t> append </a:t>
            </a:r>
            <a:r>
              <a:rPr lang="zh-CN" altLang="en-US" sz="2800">
                <a:ea typeface="SimSun" charset="0"/>
              </a:rPr>
              <a:t>更直观，而且只要配合</a:t>
            </a:r>
            <a:r>
              <a:rPr lang="en-US" altLang="zh-CN" sz="2800">
                <a:ea typeface="SimSun" charset="0"/>
              </a:rPr>
              <a:t> string_view</a:t>
            </a:r>
            <a:r>
              <a:rPr lang="zh-CN" altLang="en-US" sz="2800">
                <a:ea typeface="SimSun" charset="0"/>
              </a:rPr>
              <a:t>，性能上就没有区别了，为什么不用呢？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先把程序写出来，结果跑对了，再来考虑什么优化的问题。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直观的程序更容易调试，而</a:t>
            </a:r>
            <a:r>
              <a:rPr lang="en-US" altLang="zh-CN" sz="2800">
                <a:ea typeface="SimSun" charset="0"/>
              </a:rPr>
              <a:t> + </a:t>
            </a:r>
            <a:r>
              <a:rPr lang="zh-CN" altLang="en-US" sz="2800">
                <a:ea typeface="SimSun" charset="0"/>
              </a:rPr>
              <a:t>是非常直观的。</a:t>
            </a:r>
            <a:r>
              <a:rPr lang="en-US" altLang="zh-CN" sz="2800">
                <a:ea typeface="SimSun" charset="0"/>
              </a:rPr>
              <a:t>——</a:t>
            </a:r>
            <a:r>
              <a:rPr lang="zh-CN" altLang="en-US" sz="2800">
                <a:ea typeface="SimSun" charset="0"/>
              </a:rPr>
              <a:t>沃兹基硕德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小彭老师锐评：跑之前先学会走，反对心理作用优化、性能强迫症。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围棋术语说：本手，妙手，俗手。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可能你以为自己这一步是</a:t>
            </a:r>
            <a:r>
              <a:rPr lang="zh-CN" altLang="en-US" sz="2800">
                <a:ea typeface="SimSun" charset="0"/>
                <a:sym typeface="+mn-ea"/>
              </a:rPr>
              <a:t>妙手，其实是擦粑粑的手。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</a:rPr>
              <a:t>不如和小彭老师来学习本手，夯实基础。</a:t>
            </a:r>
            <a:endParaRPr lang="zh-CN" altLang="en-US" sz="2800">
              <a:ea typeface="SimSun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1745" y="3987165"/>
            <a:ext cx="4580255" cy="2870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en-US" altLang="zh-CN" sz="2000">
                <a:ea typeface="SimSun" charset="0"/>
                <a:sym typeface="+mn-ea"/>
              </a:rPr>
              <a:t>s.insert(pos, str) </a:t>
            </a:r>
            <a:r>
              <a:rPr lang="zh-CN" altLang="en-US" sz="2000">
                <a:ea typeface="SimSun" charset="0"/>
                <a:sym typeface="+mn-ea"/>
              </a:rPr>
              <a:t>会把子字符串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插入到原字符串中第</a:t>
            </a:r>
            <a:r>
              <a:rPr lang="en-US" altLang="zh-CN" sz="2000">
                <a:ea typeface="SimSun" charset="0"/>
                <a:sym typeface="+mn-ea"/>
              </a:rPr>
              <a:t> pos </a:t>
            </a:r>
            <a:r>
              <a:rPr lang="zh-CN" altLang="en-US" sz="2000">
                <a:ea typeface="SimSun" charset="0"/>
                <a:sym typeface="+mn-ea"/>
              </a:rPr>
              <a:t>个字符和第</a:t>
            </a:r>
            <a:r>
              <a:rPr lang="en-US" altLang="zh-CN" sz="2000">
                <a:ea typeface="SimSun" charset="0"/>
                <a:sym typeface="+mn-ea"/>
              </a:rPr>
              <a:t> pos+1 </a:t>
            </a:r>
            <a:r>
              <a:rPr lang="zh-CN" altLang="en-US" sz="2000">
                <a:ea typeface="SimSun" charset="0"/>
                <a:sym typeface="+mn-ea"/>
              </a:rPr>
              <a:t>个字符之间。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</a:rPr>
              <a:t>函数原型：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&amp;str);                    // str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C++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字符串类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string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的对象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*s);                         // s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是长度为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strlen(s)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的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0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结尾字符串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&amp;insert(string const &amp;str, size_t len);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只保留后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str.size() -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zh-CN" altLang="en-US" sz="2000">
              <a:solidFill>
                <a:schemeClr val="bg1">
                  <a:lumMod val="50000"/>
                </a:schemeClr>
              </a:solidFill>
              <a:ea typeface="SimSun" charset="0"/>
              <a:sym typeface="+mn-ea"/>
            </a:endParaRPr>
          </a:p>
          <a:p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string &amp;insert(const char *s, size_t len);        //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只保留前</a:t>
            </a:r>
            <a:r>
              <a:rPr lang="en-US" altLang="zh-CN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 len </a:t>
            </a: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ea typeface="SimSun" charset="0"/>
                <a:sym typeface="+mn-ea"/>
              </a:rPr>
              <a:t>个字符</a:t>
            </a:r>
            <a:endParaRPr lang="en-US" altLang="zh-CN" sz="2000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后两个版本和</a:t>
            </a:r>
            <a:r>
              <a:rPr lang="en-US" altLang="zh-CN" sz="2000">
                <a:ea typeface="SimSun" charset="0"/>
              </a:rPr>
              <a:t> append </a:t>
            </a:r>
            <a:r>
              <a:rPr lang="zh-CN" altLang="en-US" sz="2000">
                <a:ea typeface="SimSun" charset="0"/>
              </a:rPr>
              <a:t>的情况一样诡异</a:t>
            </a:r>
            <a:r>
              <a:rPr lang="en-US" altLang="zh-CN" sz="2000">
                <a:ea typeface="SimSun" charset="0"/>
              </a:rPr>
              <a:t>……</a:t>
            </a:r>
            <a:r>
              <a:rPr lang="zh-CN" altLang="en-US" sz="2000">
                <a:ea typeface="SimSun" charset="0"/>
              </a:rPr>
              <a:t>通常我们只用前两个就行。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又是一个就地修改字符串，返回指向自身引用的函数</a:t>
            </a:r>
            <a:r>
              <a:rPr lang="en-US" altLang="zh-CN" sz="2000">
                <a:ea typeface="SimSun" charset="0"/>
                <a:sym typeface="+mn-ea"/>
              </a:rPr>
              <a:t>……</a:t>
            </a:r>
            <a:endParaRPr lang="en-US" altLang="zh-CN" sz="20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当然，更直观的做法，还是</a:t>
            </a:r>
            <a:r>
              <a:rPr lang="en-US" altLang="zh-CN" sz="2400">
                <a:ea typeface="SimSun" charset="0"/>
              </a:rPr>
              <a:t> substr </a:t>
            </a:r>
            <a:r>
              <a:rPr lang="zh-CN" altLang="en-US" sz="2400">
                <a:ea typeface="SimSun" charset="0"/>
              </a:rPr>
              <a:t>配合</a:t>
            </a:r>
            <a:r>
              <a:rPr lang="en-US" altLang="zh-CN" sz="2400">
                <a:ea typeface="SimSun" charset="0"/>
              </a:rPr>
              <a:t> + </a:t>
            </a:r>
            <a:r>
              <a:rPr lang="zh-CN" altLang="en-US" sz="2400">
                <a:ea typeface="SimSun" charset="0"/>
              </a:rPr>
              <a:t>运算符（左）。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同理，可以先转换为</a:t>
            </a:r>
            <a:r>
              <a:rPr lang="en-US" altLang="zh-CN" sz="2400">
                <a:ea typeface="SimSun" charset="0"/>
              </a:rPr>
              <a:t> string_view </a:t>
            </a:r>
            <a:r>
              <a:rPr lang="zh-CN" altLang="en-US" sz="2400">
                <a:ea typeface="SimSun" charset="0"/>
              </a:rPr>
              <a:t>再</a:t>
            </a:r>
            <a:r>
              <a:rPr lang="en-US" altLang="zh-CN" sz="2400">
                <a:ea typeface="SimSun" charset="0"/>
              </a:rPr>
              <a:t> substr</a:t>
            </a:r>
            <a:r>
              <a:rPr lang="zh-CN" altLang="en-US" sz="2400">
                <a:ea typeface="SimSun" charset="0"/>
              </a:rPr>
              <a:t>，高效切片，没有性能损失（右）。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36825"/>
            <a:ext cx="7522210" cy="4321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5" y="2536825"/>
            <a:ext cx="3540125" cy="43211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运算符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>
                <a:ea typeface="SimSun" charset="0"/>
                <a:sym typeface="+mn-ea"/>
              </a:rPr>
              <a:t>==</a:t>
            </a:r>
            <a:r>
              <a:rPr lang="zh-CN" altLang="en-US">
                <a:ea typeface="SimSun" charset="0"/>
                <a:sym typeface="+mn-ea"/>
              </a:rPr>
              <a:t>、</a:t>
            </a:r>
            <a:r>
              <a:rPr lang="en-US" altLang="zh-CN">
                <a:ea typeface="SimSun" charset="0"/>
                <a:sym typeface="+mn-ea"/>
              </a:rPr>
              <a:t>!=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这个我们</a:t>
            </a:r>
            <a:r>
              <a:rPr lang="en-US" altLang="zh-CN" sz="2400">
                <a:ea typeface="SimSun" charset="0"/>
              </a:rPr>
              <a:t> set </a:t>
            </a:r>
            <a:r>
              <a:rPr lang="zh-CN" altLang="en-US" sz="2400">
                <a:ea typeface="SimSun" charset="0"/>
              </a:rPr>
              <a:t>那一讲说过了，字符串的大于小于运算符，是按字典序比较的。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sym typeface="+mn-ea"/>
              </a:rPr>
              <a:t>他会按</a:t>
            </a:r>
            <a:r>
              <a:rPr lang="zh-CN" altLang="en-US" sz="2400" b="1">
                <a:sym typeface="+mn-ea"/>
              </a:rPr>
              <a:t>字典序</a:t>
            </a:r>
            <a:r>
              <a:rPr lang="zh-CN" altLang="en-US" sz="2400">
                <a:sym typeface="+mn-ea"/>
              </a:rPr>
              <a:t>比较两个字符串。所谓字典序就是优先比较两者第一个字符（按</a:t>
            </a:r>
            <a:r>
              <a:rPr lang="en-US" altLang="zh-CN" sz="2400">
                <a:sym typeface="+mn-ea"/>
              </a:rPr>
              <a:t> ASCII </a:t>
            </a:r>
            <a:r>
              <a:rPr lang="zh-CN" altLang="en-US" sz="2400">
                <a:sym typeface="+mn-ea"/>
              </a:rPr>
              <a:t>码比较），</a:t>
            </a:r>
            <a:r>
              <a:rPr lang="zh-CN" altLang="en-US" sz="2400">
                <a:solidFill>
                  <a:srgbClr val="7030A0"/>
                </a:solidFill>
                <a:sym typeface="+mn-ea"/>
              </a:rPr>
              <a:t>如果相等则继续比较第二个字符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不相等则直接以这个比较的结果返回</a:t>
            </a:r>
            <a:r>
              <a:rPr lang="zh-CN" altLang="en-US" sz="2400">
                <a:sym typeface="+mn-ea"/>
              </a:rPr>
              <a:t>，</a:t>
            </a:r>
            <a:r>
              <a:rPr lang="zh-CN" altLang="en-US" sz="2400">
                <a:sym typeface="+mn-ea"/>
              </a:rPr>
              <a:t>第二个比完比第三个</a:t>
            </a:r>
            <a:r>
              <a:rPr lang="en-US" altLang="zh-CN" sz="2400">
                <a:sym typeface="+mn-ea"/>
              </a:rPr>
              <a:t>……</a:t>
            </a:r>
            <a:r>
              <a:rPr lang="zh-CN" altLang="en-US" sz="2400">
                <a:sym typeface="+mn-ea"/>
              </a:rPr>
              <a:t>如果比到末尾全都相等，分两种情况：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rgbClr val="C00000"/>
                </a:solidFill>
                <a:sym typeface="+mn-ea"/>
              </a:rPr>
              <a:t>其中一个字符串比较短，则认为长的字符串大于短的字符串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olidFill>
                  <a:schemeClr val="accent6">
                    <a:lumMod val="50000"/>
                  </a:schemeClr>
                </a:solidFill>
                <a:sym typeface="+mn-ea"/>
              </a:rPr>
              <a:t>两个字符串长度也一样，则认为两者相等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rgbClr val="00B050"/>
              </a:solidFill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chemeClr val="accent6">
                    <a:lumMod val="50000"/>
                  </a:schemeClr>
                </a:solidFill>
                <a:ea typeface="SimSun" charset="0"/>
                <a:sym typeface="+mn-ea"/>
              </a:rPr>
              <a:t>“azazel” = “azazel”          </a:t>
            </a:r>
            <a:r>
              <a:rPr lang="zh-CN" altLang="en-US" sz="2400">
                <a:sym typeface="+mn-ea"/>
              </a:rPr>
              <a:t>因为</a:t>
            </a:r>
            <a:r>
              <a:rPr lang="zh-CN" altLang="en-US" sz="2400">
                <a:ea typeface="SimSun" charset="0"/>
                <a:sym typeface="+mn-ea"/>
              </a:rPr>
              <a:t>完全一样啊</a:t>
            </a:r>
            <a:r>
              <a:rPr lang="en-US" altLang="zh-CN" sz="2400">
                <a:ea typeface="SimSun" charset="0"/>
                <a:sym typeface="+mn-ea"/>
              </a:rPr>
              <a:t>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6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chemeClr val="accent6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</a:rPr>
              <a:t>“azazel” &gt; “az”                 </a:t>
            </a:r>
            <a:r>
              <a:rPr lang="zh-CN" altLang="en-US" sz="2400">
                <a:sym typeface="+mn-ea"/>
              </a:rPr>
              <a:t>因为长度</a:t>
            </a:r>
            <a:r>
              <a:rPr lang="en-US" altLang="zh-CN" sz="2400">
                <a:sym typeface="+mn-ea"/>
              </a:rPr>
              <a:t> 6 &gt; 2</a:t>
            </a:r>
            <a:r>
              <a:rPr lang="en-US" altLang="zh-CN" sz="2400">
                <a:ea typeface="SimSun" charset="0"/>
                <a:sym typeface="+mn-ea"/>
              </a:rPr>
              <a:t>            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3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C0000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“azazel” &lt; “linux”</a:t>
            </a:r>
            <a:r>
              <a:rPr lang="en-US" altLang="zh-CN" sz="2400">
                <a:solidFill>
                  <a:srgbClr val="7030A0"/>
                </a:solidFill>
                <a:ea typeface="SimSun" charset="0"/>
                <a:sym typeface="+mn-ea"/>
              </a:rPr>
              <a:t>             </a:t>
            </a:r>
            <a:r>
              <a:rPr lang="zh-CN" altLang="en-US" sz="2400">
                <a:sym typeface="+mn-ea"/>
              </a:rPr>
              <a:t>因为第</a:t>
            </a:r>
            <a:r>
              <a:rPr lang="zh-CN" altLang="en-US" sz="2400">
                <a:ea typeface="SimSun" charset="0"/>
                <a:sym typeface="+mn-ea"/>
              </a:rPr>
              <a:t>一</a:t>
            </a:r>
            <a:r>
              <a:rPr lang="zh-CN" altLang="en-US" sz="2400">
                <a:sym typeface="+mn-ea"/>
              </a:rPr>
              <a:t>个字符</a:t>
            </a:r>
            <a:r>
              <a:rPr lang="en-US" altLang="zh-CN" sz="2400">
                <a:sym typeface="+mn-ea"/>
              </a:rPr>
              <a:t> ‘a’ &lt; ‘l’</a:t>
            </a:r>
            <a:r>
              <a:rPr lang="en-US" altLang="zh-CN" sz="2400">
                <a:ea typeface="SimSun" charset="0"/>
                <a:sym typeface="+mn-ea"/>
              </a:rPr>
              <a:t> 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1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en-US" altLang="zh-CN" sz="2400">
              <a:solidFill>
                <a:srgbClr val="0070C0"/>
              </a:solidFill>
              <a:ea typeface="SimSun" charset="0"/>
            </a:endParaRPr>
          </a:p>
          <a:p>
            <a:r>
              <a:rPr lang="en-US" altLang="zh-CN" sz="2400">
                <a:solidFill>
                  <a:srgbClr val="7030A0"/>
                </a:solidFill>
                <a:ea typeface="SimSun" charset="0"/>
              </a:rPr>
              <a:t>“azazel” &gt; “application”   </a:t>
            </a:r>
            <a:r>
              <a:rPr lang="zh-CN" altLang="en-US" sz="2400">
                <a:sym typeface="+mn-ea"/>
              </a:rPr>
              <a:t>因为第二个字符</a:t>
            </a:r>
            <a:r>
              <a:rPr lang="en-US" altLang="zh-CN" sz="2400">
                <a:sym typeface="+mn-ea"/>
              </a:rPr>
              <a:t> ‘z’ &gt; ‘p’</a:t>
            </a:r>
            <a:r>
              <a:rPr lang="en-US" altLang="zh-CN" sz="2400">
                <a:ea typeface="SimSun" charset="0"/>
                <a:sym typeface="+mn-ea"/>
              </a:rPr>
              <a:t>   </a:t>
            </a:r>
            <a:r>
              <a:rPr lang="zh-CN" altLang="en-US" sz="2400">
                <a:ea typeface="SimSun" charset="0"/>
                <a:sym typeface="+mn-ea"/>
              </a:rPr>
              <a:t>比较了</a:t>
            </a:r>
            <a:r>
              <a:rPr lang="en-US" altLang="zh-CN" sz="2400">
                <a:ea typeface="SimSun" charset="0"/>
                <a:sym typeface="+mn-ea"/>
              </a:rPr>
              <a:t> 2 </a:t>
            </a:r>
            <a:r>
              <a:rPr lang="zh-CN" altLang="en-US" sz="2400">
                <a:ea typeface="SimSun" charset="0"/>
                <a:sym typeface="+mn-ea"/>
              </a:rPr>
              <a:t>次</a:t>
            </a:r>
            <a:endParaRPr lang="zh-CN" altLang="en-US" sz="2400">
              <a:solidFill>
                <a:srgbClr val="7030A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不管是</a:t>
            </a:r>
            <a:r>
              <a:rPr lang="en-US" altLang="zh-CN" sz="2800">
                <a:ea typeface="SimSun" charset="0"/>
                <a:sym typeface="+mn-ea"/>
              </a:rPr>
              <a:t> &gt;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&lt; </a:t>
            </a:r>
            <a:r>
              <a:rPr lang="zh-CN" altLang="en-US" sz="2800">
                <a:ea typeface="SimSun" charset="0"/>
                <a:sym typeface="+mn-ea"/>
              </a:rPr>
              <a:t>还是</a:t>
            </a:r>
            <a:r>
              <a:rPr lang="en-US" altLang="zh-CN" sz="2800">
                <a:ea typeface="SimSun" charset="0"/>
                <a:sym typeface="+mn-ea"/>
              </a:rPr>
              <a:t> ==</a:t>
            </a:r>
            <a:r>
              <a:rPr lang="zh-CN" altLang="en-US" sz="2800">
                <a:ea typeface="SimSun" charset="0"/>
                <a:sym typeface="+mn-ea"/>
              </a:rPr>
              <a:t>，都只能一次比较出一个</a:t>
            </a:r>
            <a:r>
              <a:rPr lang="en-US" altLang="zh-CN" sz="2800">
                <a:ea typeface="SimSun" charset="0"/>
                <a:sym typeface="+mn-ea"/>
              </a:rPr>
              <a:t> bool </a:t>
            </a:r>
            <a:r>
              <a:rPr lang="zh-CN" altLang="en-US" sz="2800">
                <a:ea typeface="SimSun" charset="0"/>
                <a:sym typeface="+mn-ea"/>
              </a:rPr>
              <a:t>结果。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其实</a:t>
            </a:r>
            <a:r>
              <a:rPr lang="en-US" altLang="zh-CN" sz="2800">
                <a:ea typeface="SimSun" charset="0"/>
                <a:sym typeface="+mn-ea"/>
              </a:rPr>
              <a:t> C </a:t>
            </a:r>
            <a:r>
              <a:rPr lang="zh-CN" altLang="en-US" sz="2800">
                <a:ea typeface="SimSun" charset="0"/>
                <a:sym typeface="+mn-ea"/>
              </a:rPr>
              <a:t>语言的</a:t>
            </a:r>
            <a:r>
              <a:rPr lang="en-US" altLang="zh-CN" sz="2800">
                <a:ea typeface="SimSun" charset="0"/>
                <a:sym typeface="+mn-ea"/>
              </a:rPr>
              <a:t> strcmp(a, b) </a:t>
            </a:r>
            <a:r>
              <a:rPr lang="zh-CN" altLang="en-US" sz="2800">
                <a:ea typeface="SimSun" charset="0"/>
                <a:sym typeface="+mn-ea"/>
              </a:rPr>
              <a:t>不仅可以判断相等，也可以用于字典序比较，返回</a:t>
            </a:r>
            <a:r>
              <a:rPr lang="en-US" altLang="zh-CN" sz="2800">
                <a:ea typeface="SimSun" charset="0"/>
                <a:sym typeface="+mn-ea"/>
              </a:rPr>
              <a:t> -1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&lt;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1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&gt; b</a:t>
            </a:r>
            <a:r>
              <a:rPr lang="zh-CN" altLang="en-US" sz="2800">
                <a:ea typeface="SimSun" charset="0"/>
                <a:sym typeface="+mn-ea"/>
              </a:rPr>
              <a:t>，返回</a:t>
            </a:r>
            <a:r>
              <a:rPr lang="en-US" altLang="zh-CN" sz="2800">
                <a:ea typeface="SimSun" charset="0"/>
                <a:sym typeface="+mn-ea"/>
              </a:rPr>
              <a:t> 0 </a:t>
            </a:r>
            <a:r>
              <a:rPr lang="zh-CN" altLang="en-US" sz="2800">
                <a:ea typeface="SimSun" charset="0"/>
                <a:sym typeface="+mn-ea"/>
              </a:rPr>
              <a:t>代表</a:t>
            </a:r>
            <a:r>
              <a:rPr lang="en-US" altLang="zh-CN" sz="2800">
                <a:ea typeface="SimSun" charset="0"/>
                <a:sym typeface="+mn-ea"/>
              </a:rPr>
              <a:t> a == b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这就是为什么</a:t>
            </a:r>
            <a:r>
              <a:rPr lang="en-US" altLang="zh-CN" sz="2800">
                <a:ea typeface="SimSun" charset="0"/>
                <a:sym typeface="+mn-ea"/>
              </a:rPr>
              <a:t> strcmp </a:t>
            </a:r>
            <a:r>
              <a:rPr lang="zh-CN" altLang="en-US" sz="2800">
                <a:ea typeface="SimSun" charset="0"/>
                <a:sym typeface="+mn-ea"/>
              </a:rPr>
              <a:t>最常用的写法是</a:t>
            </a:r>
            <a:r>
              <a:rPr lang="en-US" altLang="zh-CN" sz="2800">
                <a:ea typeface="SimSun" charset="0"/>
                <a:sym typeface="+mn-ea"/>
              </a:rPr>
              <a:t> !strcmp(a, b) </a:t>
            </a:r>
            <a:r>
              <a:rPr lang="zh-CN" altLang="en-US" sz="2800">
                <a:ea typeface="SimSun" charset="0"/>
                <a:sym typeface="+mn-ea"/>
              </a:rPr>
              <a:t>判断两者相等。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因此</a:t>
            </a:r>
            <a:r>
              <a:rPr lang="en-US" altLang="zh-CN" sz="2800">
                <a:ea typeface="SimSun" charset="0"/>
                <a:sym typeface="+mn-ea"/>
              </a:rPr>
              <a:t> string </a:t>
            </a:r>
            <a:r>
              <a:rPr lang="zh-CN" altLang="en-US" sz="2800">
                <a:ea typeface="SimSun" charset="0"/>
                <a:sym typeface="+mn-ea"/>
              </a:rPr>
              <a:t>也有一个成员函数</a:t>
            </a:r>
            <a:r>
              <a:rPr lang="en-US" altLang="zh-CN" sz="2800">
                <a:ea typeface="SimSun" charset="0"/>
                <a:sym typeface="+mn-ea"/>
              </a:rPr>
              <a:t> compare</a:t>
            </a:r>
            <a:r>
              <a:rPr lang="zh-CN" altLang="en-US" sz="2800">
                <a:ea typeface="SimSun" charset="0"/>
                <a:sym typeface="+mn-ea"/>
              </a:rPr>
              <a:t>，他也是返回</a:t>
            </a:r>
            <a:r>
              <a:rPr lang="en-US" altLang="zh-CN" sz="2800">
                <a:ea typeface="SimSun" charset="0"/>
                <a:sym typeface="+mn-ea"/>
              </a:rPr>
              <a:t> -1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1</a:t>
            </a:r>
            <a:r>
              <a:rPr lang="zh-CN" altLang="en-US" sz="2800">
                <a:ea typeface="SimSun" charset="0"/>
                <a:sym typeface="+mn-ea"/>
              </a:rPr>
              <a:t>、</a:t>
            </a:r>
            <a:r>
              <a:rPr lang="en-US" altLang="zh-CN" sz="2800">
                <a:ea typeface="SimSun" charset="0"/>
                <a:sym typeface="+mn-ea"/>
              </a:rPr>
              <a:t>0 </a:t>
            </a:r>
            <a:r>
              <a:rPr lang="zh-CN" altLang="en-US" sz="2800">
                <a:ea typeface="SimSun" charset="0"/>
                <a:sym typeface="+mn-ea"/>
              </a:rPr>
              <a:t>表示大小关系。此外，</a:t>
            </a:r>
            <a:r>
              <a:rPr lang="en-US" altLang="zh-CN" sz="2800">
                <a:ea typeface="SimSun" charset="0"/>
                <a:sym typeface="+mn-ea"/>
              </a:rPr>
              <a:t>C++20 </a:t>
            </a:r>
            <a:r>
              <a:rPr lang="zh-CN" altLang="en-US" sz="2800">
                <a:ea typeface="SimSun" charset="0"/>
                <a:sym typeface="+mn-ea"/>
              </a:rPr>
              <a:t>中引入了</a:t>
            </a:r>
            <a:r>
              <a:rPr lang="en-US" altLang="zh-CN" sz="2800">
                <a:ea typeface="SimSun" charset="0"/>
                <a:sym typeface="+mn-ea"/>
              </a:rPr>
              <a:t> &lt;=&gt; </a:t>
            </a:r>
            <a:r>
              <a:rPr lang="zh-CN" altLang="en-US" sz="2800">
                <a:ea typeface="SimSun" charset="0"/>
                <a:sym typeface="+mn-ea"/>
              </a:rPr>
              <a:t>这个万能比较运算符，意在取代</a:t>
            </a:r>
            <a:r>
              <a:rPr lang="en-US" altLang="zh-CN" sz="2800">
                <a:ea typeface="SimSun" charset="0"/>
                <a:sym typeface="+mn-ea"/>
              </a:rPr>
              <a:t> compare </a:t>
            </a:r>
            <a:r>
              <a:rPr lang="zh-CN" altLang="en-US" sz="2800">
                <a:ea typeface="SimSun" charset="0"/>
                <a:sym typeface="+mn-ea"/>
              </a:rPr>
              <a:t>成为标准，不过这个更加强类型一点。</a:t>
            </a:r>
            <a:endParaRPr lang="en-US" altLang="zh-CN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总之，</a:t>
            </a:r>
            <a:r>
              <a:rPr lang="en-US" altLang="zh-CN" sz="2800">
                <a:ea typeface="SimSun" charset="0"/>
                <a:sym typeface="+mn-ea"/>
              </a:rPr>
              <a:t>a == b </a:t>
            </a:r>
            <a:r>
              <a:rPr lang="zh-CN" altLang="en-US" sz="2800">
                <a:ea typeface="SimSun" charset="0"/>
                <a:sym typeface="+mn-ea"/>
              </a:rPr>
              <a:t>和</a:t>
            </a:r>
            <a:r>
              <a:rPr lang="en-US" altLang="zh-CN" sz="2800">
                <a:ea typeface="SimSun" charset="0"/>
                <a:sym typeface="+mn-ea"/>
              </a:rPr>
              <a:t> !a.compare(b) </a:t>
            </a:r>
            <a:r>
              <a:rPr lang="zh-CN" altLang="en-US" sz="2800">
                <a:ea typeface="SimSun" charset="0"/>
                <a:sym typeface="+mn-ea"/>
              </a:rPr>
              <a:t>等价。</a:t>
            </a:r>
            <a:endParaRPr lang="zh-CN" altLang="en-US" sz="28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26523</Words>
  <Application>WPS Presentation</Application>
  <PresentationFormat>宽屏</PresentationFormat>
  <Paragraphs>1005</Paragraphs>
  <Slides>127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9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DroidSansMono Nerd Font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C++ 字符串和 C 字符串的不同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字符串 &lt;--&gt; 数字</vt:lpstr>
      <vt:lpstr>java 经典操作：字符串 + 数字 = 字符串</vt:lpstr>
      <vt:lpstr>std::to_string 数字转字符串</vt:lpstr>
      <vt:lpstr>to_string 应用案例</vt:lpstr>
      <vt:lpstr>std::to_wstring 数字转宽字符串</vt:lpstr>
      <vt:lpstr>std::sto* 字符串转数字</vt:lpstr>
      <vt:lpstr>stoi 应用案例</vt:lpstr>
      <vt:lpstr>stoi 的第二参数：&amp;pos</vt:lpstr>
      <vt:lpstr>stoi 的 &amp;pos 参数实战案例</vt:lpstr>
      <vt:lpstr>stoi 抛出异常的情况</vt:lpstr>
      <vt:lpstr>stoi 的第三参数：base</vt:lpstr>
      <vt:lpstr>stoi 的 base 参数实战案例</vt:lpstr>
      <vt:lpstr>冷知识：stof 支持科学计数法</vt:lpstr>
      <vt:lpstr>字符串流</vt:lpstr>
      <vt:lpstr>那 to_string 能不能指定十六进制？</vt:lpstr>
      <vt:lpstr>cout 支持十六进制</vt:lpstr>
      <vt:lpstr>官方推荐用 stringstream 取代 to_string</vt:lpstr>
      <vt:lpstr>stringstream 也可以取代 stoi</vt:lpstr>
      <vt:lpstr>字符串常用操作</vt:lpstr>
      <vt:lpstr>at 获取指定位置的字符</vt:lpstr>
      <vt:lpstr>PowerPoint 演示文稿</vt:lpstr>
      <vt:lpstr>PowerPoint 演示文稿</vt:lpstr>
      <vt:lpstr>substr 切下一段子字符串</vt:lpstr>
      <vt:lpstr>substr 切下一段子字符串</vt:lpstr>
      <vt:lpstr>find 寻找子字符串</vt:lpstr>
      <vt:lpstr>find 寻找子字符串</vt:lpstr>
      <vt:lpstr>find 寻找子字符串</vt:lpstr>
      <vt:lpstr>find 寻找子字符串</vt:lpstr>
      <vt:lpstr>(size_t)-1 更专业的写法</vt:lpstr>
      <vt:lpstr>find 寻找子字符串</vt:lpstr>
      <vt:lpstr>find 寻找子字符串</vt:lpstr>
      <vt:lpstr>find 应用案例：计算子字符串出现了多少次</vt:lpstr>
      <vt:lpstr>官方文档对 find 的描述</vt:lpstr>
      <vt:lpstr>PowerPoint 演示文稿</vt:lpstr>
      <vt:lpstr>PowerPoint 演示文稿</vt:lpstr>
      <vt:lpstr>PowerPoint 演示文稿</vt:lpstr>
      <vt:lpstr>find 应用案例：计算子字符串出现了多少次</vt:lpstr>
      <vt:lpstr>find_first_of 应用案例：按空格分割字符串</vt:lpstr>
      <vt:lpstr>PowerPoint 演示文稿</vt:lpstr>
      <vt:lpstr>PowerPoint 演示文稿</vt:lpstr>
      <vt:lpstr>replace 替换一段子字符串</vt:lpstr>
      <vt:lpstr>replace 替换一段子字符串</vt:lpstr>
      <vt:lpstr>replace 替换一段子字符串</vt:lpstr>
      <vt:lpstr>replace 替换一段子字符串</vt:lpstr>
      <vt:lpstr>官方文档对 replace 的描述</vt:lpstr>
      <vt:lpstr>边界情况总结</vt:lpstr>
      <vt:lpstr>append 追加一段字符串</vt:lpstr>
      <vt:lpstr>PowerPoint 演示文稿</vt:lpstr>
      <vt:lpstr>运算符 + 和 +=</vt:lpstr>
      <vt:lpstr>insert 插入一段字符串</vt:lpstr>
      <vt:lpstr>insert 插入一段字符串</vt:lpstr>
      <vt:lpstr>运算符 &gt;、&lt;、&gt;=、&lt;=</vt:lpstr>
      <vt:lpstr>通用的比较函数 compare</vt:lpstr>
      <vt:lpstr>PowerPoint 演示文稿</vt:lpstr>
      <vt:lpstr>和 vector 相似的地方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PowerPoint 演示文稿</vt:lpstr>
      <vt:lpstr>举例：常见容器及其相应的弱引用</vt:lpstr>
      <vt:lpstr>string_view 的重要用途：切片</vt:lpstr>
      <vt:lpstr>PowerPoint 演示文稿</vt:lpstr>
      <vt:lpstr>string_view 切片更高效</vt:lpstr>
      <vt:lpstr>string_view 也可以被放进容器</vt:lpstr>
      <vt:lpstr>PowerPoint 演示文稿</vt:lpstr>
      <vt:lpstr>PowerPoint 演示文稿</vt:lpstr>
      <vt:lpstr>PowerPoint 演示文稿</vt:lpstr>
      <vt:lpstr>类型转换规则一览</vt:lpstr>
      <vt:lpstr>string_view 源码大赏</vt:lpstr>
      <vt:lpstr>string_view 源码大赏</vt:lpstr>
      <vt:lpstr>string_view 源码大赏</vt:lpstr>
      <vt:lpstr>Unicode 与宽字符</vt:lpstr>
      <vt:lpstr>Unicode 与宽字符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822</cp:revision>
  <dcterms:created xsi:type="dcterms:W3CDTF">2022-07-15T13:32:14Z</dcterms:created>
  <dcterms:modified xsi:type="dcterms:W3CDTF">2022-07-15T13:32:14Z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